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Default Extension="gif" ContentType="image/gif"/>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68" r:id="rId2"/>
    <p:sldId id="300" r:id="rId3"/>
    <p:sldId id="269" r:id="rId4"/>
    <p:sldId id="270" r:id="rId5"/>
    <p:sldId id="271" r:id="rId6"/>
    <p:sldId id="295" r:id="rId7"/>
    <p:sldId id="283" r:id="rId8"/>
    <p:sldId id="284" r:id="rId9"/>
    <p:sldId id="285" r:id="rId10"/>
    <p:sldId id="286" r:id="rId11"/>
    <p:sldId id="287" r:id="rId12"/>
    <p:sldId id="288" r:id="rId13"/>
    <p:sldId id="289" r:id="rId14"/>
    <p:sldId id="290" r:id="rId15"/>
    <p:sldId id="291" r:id="rId16"/>
    <p:sldId id="293" r:id="rId17"/>
    <p:sldId id="294" r:id="rId18"/>
    <p:sldId id="301" r:id="rId19"/>
    <p:sldId id="296" r:id="rId20"/>
    <p:sldId id="274" r:id="rId21"/>
    <p:sldId id="275" r:id="rId22"/>
    <p:sldId id="276" r:id="rId23"/>
    <p:sldId id="277" r:id="rId24"/>
    <p:sldId id="298" r:id="rId25"/>
    <p:sldId id="279" r:id="rId26"/>
    <p:sldId id="280" r:id="rId27"/>
    <p:sldId id="281" r:id="rId28"/>
    <p:sldId id="299" r:id="rId29"/>
    <p:sldId id="302" r:id="rId30"/>
    <p:sldId id="303" r:id="rId31"/>
    <p:sldId id="282" r:id="rId3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5" d="100"/>
          <a:sy n="45" d="100"/>
        </p:scale>
        <p:origin x="-816" y="-108"/>
      </p:cViewPr>
      <p:guideLst>
        <p:guide orient="horz" pos="2880"/>
        <p:guide pos="216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435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10358438" y="0"/>
            <a:ext cx="7924800" cy="514350"/>
          </a:xfrm>
          <a:prstGeom prst="rect">
            <a:avLst/>
          </a:prstGeom>
        </p:spPr>
        <p:txBody>
          <a:bodyPr vert="horz" lIns="91440" tIns="45720" rIns="91440" bIns="45720" rtlCol="0"/>
          <a:lstStyle>
            <a:lvl1pPr algn="r">
              <a:defRPr sz="1200"/>
            </a:lvl1pPr>
          </a:lstStyle>
          <a:p>
            <a:fld id="{8DE609FB-8204-418C-8C04-118E36DAAD59}" type="datetimeFigureOut">
              <a:rPr lang="en-GB" smtClean="0"/>
              <a:pPr/>
              <a:t>03/09/2022</a:t>
            </a:fld>
            <a:endParaRPr lang="en-GB"/>
          </a:p>
        </p:txBody>
      </p:sp>
      <p:sp>
        <p:nvSpPr>
          <p:cNvPr id="4" name="Slide Image Placeholder 3"/>
          <p:cNvSpPr>
            <a:spLocks noGrp="1" noRot="1" noChangeAspect="1"/>
          </p:cNvSpPr>
          <p:nvPr>
            <p:ph type="sldImg" idx="2"/>
          </p:nvPr>
        </p:nvSpPr>
        <p:spPr>
          <a:xfrm>
            <a:off x="5715000" y="771525"/>
            <a:ext cx="6858000" cy="3857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1828800" y="4886325"/>
            <a:ext cx="14630400" cy="462915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71063"/>
            <a:ext cx="7924800" cy="51435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10358438" y="9771063"/>
            <a:ext cx="7924800" cy="514350"/>
          </a:xfrm>
          <a:prstGeom prst="rect">
            <a:avLst/>
          </a:prstGeom>
        </p:spPr>
        <p:txBody>
          <a:bodyPr vert="horz" lIns="91440" tIns="45720" rIns="91440" bIns="45720" rtlCol="0" anchor="b"/>
          <a:lstStyle>
            <a:lvl1pPr algn="r">
              <a:defRPr sz="1200"/>
            </a:lvl1pPr>
          </a:lstStyle>
          <a:p>
            <a:fld id="{9E52D5DC-0D96-4ECC-B68B-3B00FA2EBEFD}" type="slidenum">
              <a:rPr lang="en-GB" smtClean="0"/>
              <a:pPr/>
              <a:t>‹#›</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FinTech? </a:t>
            </a:r>
          </a:p>
          <a:p>
            <a:endParaRPr lang="en-GB" dirty="0" smtClean="0"/>
          </a:p>
          <a:p>
            <a:r>
              <a:rPr lang="en-GB" dirty="0" smtClean="0"/>
              <a:t>FinTech – a contraction of “finance” and “technology” is the use of technology in the financial services industry resulting in the introduction of new and innovative products and services, primarily through software. At the same time however, FinTech disrupts and challenges the way conventional financial services and products are offered by granting access to untrodden markets through alternative services backed by technology. </a:t>
            </a:r>
          </a:p>
          <a:p>
            <a:endParaRPr lang="en-GB" dirty="0" smtClean="0"/>
          </a:p>
          <a:p>
            <a:r>
              <a:rPr lang="en-GB" dirty="0" smtClean="0"/>
              <a:t>FinTech has resulted in the emergence of alternative financing through peer-to-peer lending and merchant financing by electronic marketplace operators to merchants. Other FinTech advances include equity crowdfunding; digital currencies which operate independent of any central authority or banks; payment and remittance systems which bypass traditional banking channels; and the use of big data and analytics to maximise available customer data to further leverage on customer relationships. </a:t>
            </a:r>
            <a:endParaRPr lang="en-GB" dirty="0"/>
          </a:p>
        </p:txBody>
      </p:sp>
      <p:sp>
        <p:nvSpPr>
          <p:cNvPr id="4" name="Slide Number Placeholder 3"/>
          <p:cNvSpPr>
            <a:spLocks noGrp="1"/>
          </p:cNvSpPr>
          <p:nvPr>
            <p:ph type="sldNum" sz="quarter" idx="10"/>
          </p:nvPr>
        </p:nvSpPr>
        <p:spPr/>
        <p:txBody>
          <a:bodyPr/>
          <a:lstStyle/>
          <a:p>
            <a:fld id="{5BAFD5B6-36AD-48C5-867C-C5940AE28F53}" type="slidenum">
              <a:rPr lang="en-AU" smtClean="0"/>
              <a:pPr/>
              <a:t>3</a:t>
            </a:fld>
            <a:endParaRPr lang="en-AU" dirty="0"/>
          </a:p>
        </p:txBody>
      </p:sp>
    </p:spTree>
    <p:extLst>
      <p:ext uri="{BB962C8B-B14F-4D97-AF65-F5344CB8AC3E}">
        <p14:creationId xmlns:p14="http://schemas.microsoft.com/office/powerpoint/2010/main" xmlns="" val="2572393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FinTech? </a:t>
            </a:r>
          </a:p>
          <a:p>
            <a:endParaRPr lang="en-GB" dirty="0" smtClean="0"/>
          </a:p>
          <a:p>
            <a:r>
              <a:rPr lang="en-GB" dirty="0" smtClean="0"/>
              <a:t>FinTech – a contraction of “finance” and “technology” is the use of technology in the financial services industry resulting in the introduction of new and innovative products and services, primarily through software. At the same time however, FinTech disrupts and challenges the way conventional financial services and products are offered by granting access to untrodden markets through alternative services backed by technology. </a:t>
            </a:r>
          </a:p>
          <a:p>
            <a:endParaRPr lang="en-GB" dirty="0" smtClean="0"/>
          </a:p>
          <a:p>
            <a:r>
              <a:rPr lang="en-GB" dirty="0" smtClean="0"/>
              <a:t>FinTech has resulted in the emergence of alternative financing through peer-to-peer lending and merchant financing by electronic marketplace operators to merchants. Other FinTech advances include equity crowdfunding; digital currencies which operate independent of any central authority or banks; payment and remittance systems which bypass traditional banking channels; and the use of big data and analytics to maximise available customer data to further leverage on customer relationships. </a:t>
            </a:r>
            <a:endParaRPr lang="en-GB" dirty="0"/>
          </a:p>
        </p:txBody>
      </p:sp>
      <p:sp>
        <p:nvSpPr>
          <p:cNvPr id="4" name="Slide Number Placeholder 3"/>
          <p:cNvSpPr>
            <a:spLocks noGrp="1"/>
          </p:cNvSpPr>
          <p:nvPr>
            <p:ph type="sldNum" sz="quarter" idx="10"/>
          </p:nvPr>
        </p:nvSpPr>
        <p:spPr/>
        <p:txBody>
          <a:bodyPr/>
          <a:lstStyle/>
          <a:p>
            <a:fld id="{5BAFD5B6-36AD-48C5-867C-C5940AE28F53}" type="slidenum">
              <a:rPr lang="en-AU" smtClean="0"/>
              <a:pPr/>
              <a:t>30</a:t>
            </a:fld>
            <a:endParaRPr lang="en-AU" dirty="0"/>
          </a:p>
        </p:txBody>
      </p:sp>
    </p:spTree>
    <p:extLst>
      <p:ext uri="{BB962C8B-B14F-4D97-AF65-F5344CB8AC3E}">
        <p14:creationId xmlns:p14="http://schemas.microsoft.com/office/powerpoint/2010/main" xmlns="" val="2572393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FinTech? </a:t>
            </a:r>
          </a:p>
          <a:p>
            <a:endParaRPr lang="en-GB" dirty="0" smtClean="0"/>
          </a:p>
          <a:p>
            <a:r>
              <a:rPr lang="en-GB" dirty="0" smtClean="0"/>
              <a:t>FinTech – a contraction of “finance” and “technology” is the use of technology in the financial services industry resulting in the introduction of new and innovative products and services, primarily through software. At the same time however, FinTech disrupts and challenges the way conventional financial services and products are offered by granting access to untrodden markets through alternative services backed by technology. </a:t>
            </a:r>
          </a:p>
          <a:p>
            <a:endParaRPr lang="en-GB" dirty="0" smtClean="0"/>
          </a:p>
          <a:p>
            <a:r>
              <a:rPr lang="en-GB" dirty="0" smtClean="0"/>
              <a:t>FinTech has resulted in the emergence of alternative financing through peer-to-peer lending and merchant financing by electronic marketplace operators to merchants. Other FinTech advances include equity crowdfunding; digital currencies which operate independent of any central authority or banks; payment and remittance systems which bypass traditional banking channels; and the use of big data and analytics to maximise available customer data to further leverage on customer relationships. </a:t>
            </a:r>
            <a:endParaRPr lang="en-GB" dirty="0"/>
          </a:p>
        </p:txBody>
      </p:sp>
      <p:sp>
        <p:nvSpPr>
          <p:cNvPr id="4" name="Slide Number Placeholder 3"/>
          <p:cNvSpPr>
            <a:spLocks noGrp="1"/>
          </p:cNvSpPr>
          <p:nvPr>
            <p:ph type="sldNum" sz="quarter" idx="10"/>
          </p:nvPr>
        </p:nvSpPr>
        <p:spPr/>
        <p:txBody>
          <a:bodyPr/>
          <a:lstStyle/>
          <a:p>
            <a:fld id="{5BAFD5B6-36AD-48C5-867C-C5940AE28F53}" type="slidenum">
              <a:rPr lang="en-AU" smtClean="0"/>
              <a:pPr/>
              <a:t>4</a:t>
            </a:fld>
            <a:endParaRPr lang="en-AU" dirty="0"/>
          </a:p>
        </p:txBody>
      </p:sp>
    </p:spTree>
    <p:extLst>
      <p:ext uri="{BB962C8B-B14F-4D97-AF65-F5344CB8AC3E}">
        <p14:creationId xmlns:p14="http://schemas.microsoft.com/office/powerpoint/2010/main" xmlns="" val="2572393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FinTech? </a:t>
            </a:r>
          </a:p>
          <a:p>
            <a:endParaRPr lang="en-GB" dirty="0" smtClean="0"/>
          </a:p>
          <a:p>
            <a:r>
              <a:rPr lang="en-GB" dirty="0" smtClean="0"/>
              <a:t>FinTech – a contraction of “finance” and “technology” is the use of technology in the financial services industry resulting in the introduction of new and innovative products and services, primarily through software. At the same time however, FinTech disrupts and challenges the way conventional financial services and products are offered by granting access to untrodden markets through alternative services backed by technology. </a:t>
            </a:r>
          </a:p>
          <a:p>
            <a:endParaRPr lang="en-GB" dirty="0" smtClean="0"/>
          </a:p>
          <a:p>
            <a:r>
              <a:rPr lang="en-GB" dirty="0" smtClean="0"/>
              <a:t>FinTech has resulted in the emergence of alternative financing through peer-to-peer lending and merchant financing by electronic marketplace operators to merchants. Other FinTech advances include equity crowdfunding; digital currencies which operate independent of any central authority or banks; payment and remittance systems which bypass traditional banking channels; and the use of big data and analytics to maximise available customer data to further leverage on customer relationships. </a:t>
            </a:r>
            <a:endParaRPr lang="en-GB" dirty="0"/>
          </a:p>
        </p:txBody>
      </p:sp>
      <p:sp>
        <p:nvSpPr>
          <p:cNvPr id="4" name="Slide Number Placeholder 3"/>
          <p:cNvSpPr>
            <a:spLocks noGrp="1"/>
          </p:cNvSpPr>
          <p:nvPr>
            <p:ph type="sldNum" sz="quarter" idx="10"/>
          </p:nvPr>
        </p:nvSpPr>
        <p:spPr/>
        <p:txBody>
          <a:bodyPr/>
          <a:lstStyle/>
          <a:p>
            <a:fld id="{5BAFD5B6-36AD-48C5-867C-C5940AE28F53}" type="slidenum">
              <a:rPr lang="en-AU" smtClean="0"/>
              <a:pPr/>
              <a:t>6</a:t>
            </a:fld>
            <a:endParaRPr lang="en-AU" dirty="0"/>
          </a:p>
        </p:txBody>
      </p:sp>
    </p:spTree>
    <p:extLst>
      <p:ext uri="{BB962C8B-B14F-4D97-AF65-F5344CB8AC3E}">
        <p14:creationId xmlns:p14="http://schemas.microsoft.com/office/powerpoint/2010/main" xmlns="" val="2572393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FinTech? </a:t>
            </a:r>
          </a:p>
          <a:p>
            <a:endParaRPr lang="en-GB" dirty="0" smtClean="0"/>
          </a:p>
          <a:p>
            <a:r>
              <a:rPr lang="en-GB" dirty="0" smtClean="0"/>
              <a:t>FinTech – a contraction of “finance” and “technology” is the use of technology in the financial services industry resulting in the introduction of new and innovative products and services, primarily through software. At the same time however, FinTech disrupts and challenges the way conventional financial services and products are offered by granting access to untrodden markets through alternative services backed by technology. </a:t>
            </a:r>
          </a:p>
          <a:p>
            <a:endParaRPr lang="en-GB" dirty="0" smtClean="0"/>
          </a:p>
          <a:p>
            <a:r>
              <a:rPr lang="en-GB" dirty="0" smtClean="0"/>
              <a:t>FinTech has resulted in the emergence of alternative financing through peer-to-peer lending and merchant financing by electronic marketplace operators to merchants. Other FinTech advances include equity crowdfunding; digital currencies which operate independent of any central authority or banks; payment and remittance systems which bypass traditional banking channels; and the use of big data and analytics to maximise available customer data to further leverage on customer relationships. </a:t>
            </a:r>
            <a:endParaRPr lang="en-GB" dirty="0"/>
          </a:p>
        </p:txBody>
      </p:sp>
      <p:sp>
        <p:nvSpPr>
          <p:cNvPr id="4" name="Slide Number Placeholder 3"/>
          <p:cNvSpPr>
            <a:spLocks noGrp="1"/>
          </p:cNvSpPr>
          <p:nvPr>
            <p:ph type="sldNum" sz="quarter" idx="10"/>
          </p:nvPr>
        </p:nvSpPr>
        <p:spPr/>
        <p:txBody>
          <a:bodyPr/>
          <a:lstStyle/>
          <a:p>
            <a:fld id="{5BAFD5B6-36AD-48C5-867C-C5940AE28F53}" type="slidenum">
              <a:rPr lang="en-AU" smtClean="0"/>
              <a:pPr/>
              <a:t>18</a:t>
            </a:fld>
            <a:endParaRPr lang="en-AU" dirty="0"/>
          </a:p>
        </p:txBody>
      </p:sp>
    </p:spTree>
    <p:extLst>
      <p:ext uri="{BB962C8B-B14F-4D97-AF65-F5344CB8AC3E}">
        <p14:creationId xmlns:p14="http://schemas.microsoft.com/office/powerpoint/2010/main" xmlns="" val="2572393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FinTech? </a:t>
            </a:r>
          </a:p>
          <a:p>
            <a:endParaRPr lang="en-GB" dirty="0" smtClean="0"/>
          </a:p>
          <a:p>
            <a:r>
              <a:rPr lang="en-GB" dirty="0" smtClean="0"/>
              <a:t>FinTech – a contraction of “finance” and “technology” is the use of technology in the financial services industry resulting in the introduction of new and innovative products and services, primarily through software. At the same time however, FinTech disrupts and challenges the way conventional financial services and products are offered by granting access to untrodden markets through alternative services backed by technology. </a:t>
            </a:r>
          </a:p>
          <a:p>
            <a:endParaRPr lang="en-GB" dirty="0" smtClean="0"/>
          </a:p>
          <a:p>
            <a:r>
              <a:rPr lang="en-GB" dirty="0" smtClean="0"/>
              <a:t>FinTech has resulted in the emergence of alternative financing through peer-to-peer lending and merchant financing by electronic marketplace operators to merchants. Other FinTech advances include equity crowdfunding; digital currencies which operate independent of any central authority or banks; payment and remittance systems which bypass traditional banking channels; and the use of big data and analytics to maximise available customer data to further leverage on customer relationships. </a:t>
            </a:r>
            <a:endParaRPr lang="en-GB" dirty="0"/>
          </a:p>
        </p:txBody>
      </p:sp>
      <p:sp>
        <p:nvSpPr>
          <p:cNvPr id="4" name="Slide Number Placeholder 3"/>
          <p:cNvSpPr>
            <a:spLocks noGrp="1"/>
          </p:cNvSpPr>
          <p:nvPr>
            <p:ph type="sldNum" sz="quarter" idx="10"/>
          </p:nvPr>
        </p:nvSpPr>
        <p:spPr/>
        <p:txBody>
          <a:bodyPr/>
          <a:lstStyle/>
          <a:p>
            <a:fld id="{5BAFD5B6-36AD-48C5-867C-C5940AE28F53}" type="slidenum">
              <a:rPr lang="en-AU" smtClean="0"/>
              <a:pPr/>
              <a:t>19</a:t>
            </a:fld>
            <a:endParaRPr lang="en-AU" dirty="0"/>
          </a:p>
        </p:txBody>
      </p:sp>
    </p:spTree>
    <p:extLst>
      <p:ext uri="{BB962C8B-B14F-4D97-AF65-F5344CB8AC3E}">
        <p14:creationId xmlns:p14="http://schemas.microsoft.com/office/powerpoint/2010/main" xmlns="" val="2572393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FinTech? </a:t>
            </a:r>
          </a:p>
          <a:p>
            <a:endParaRPr lang="en-GB" dirty="0" smtClean="0"/>
          </a:p>
          <a:p>
            <a:r>
              <a:rPr lang="en-GB" dirty="0" smtClean="0"/>
              <a:t>FinTech – a contraction of “finance” and “technology” is the use of technology in the financial services industry resulting in the introduction of new and innovative products and services, primarily through software. At the same time however, FinTech disrupts and challenges the way conventional financial services and products are offered by granting access to untrodden markets through alternative services backed by technology. </a:t>
            </a:r>
          </a:p>
          <a:p>
            <a:endParaRPr lang="en-GB" dirty="0" smtClean="0"/>
          </a:p>
          <a:p>
            <a:r>
              <a:rPr lang="en-GB" dirty="0" smtClean="0"/>
              <a:t>FinTech has resulted in the emergence of alternative financing through peer-to-peer lending and merchant financing by electronic marketplace operators to merchants. Other FinTech advances include equity crowdfunding; digital currencies which operate independent of any central authority or banks; payment and remittance systems which bypass traditional banking channels; and the use of big data and analytics to maximise available customer data to further leverage on customer relationships. </a:t>
            </a:r>
            <a:endParaRPr lang="en-GB" dirty="0"/>
          </a:p>
        </p:txBody>
      </p:sp>
      <p:sp>
        <p:nvSpPr>
          <p:cNvPr id="4" name="Slide Number Placeholder 3"/>
          <p:cNvSpPr>
            <a:spLocks noGrp="1"/>
          </p:cNvSpPr>
          <p:nvPr>
            <p:ph type="sldNum" sz="quarter" idx="10"/>
          </p:nvPr>
        </p:nvSpPr>
        <p:spPr/>
        <p:txBody>
          <a:bodyPr/>
          <a:lstStyle/>
          <a:p>
            <a:fld id="{5BAFD5B6-36AD-48C5-867C-C5940AE28F53}" type="slidenum">
              <a:rPr lang="en-AU" smtClean="0"/>
              <a:pPr/>
              <a:t>24</a:t>
            </a:fld>
            <a:endParaRPr lang="en-AU" dirty="0"/>
          </a:p>
        </p:txBody>
      </p:sp>
    </p:spTree>
    <p:extLst>
      <p:ext uri="{BB962C8B-B14F-4D97-AF65-F5344CB8AC3E}">
        <p14:creationId xmlns:p14="http://schemas.microsoft.com/office/powerpoint/2010/main" xmlns="" val="2572393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9640" indent="-309640">
              <a:buFontTx/>
              <a:buChar char="-"/>
            </a:pPr>
            <a:endParaRPr lang="es-ES_tradnl" baseline="0" dirty="0"/>
          </a:p>
        </p:txBody>
      </p:sp>
      <p:sp>
        <p:nvSpPr>
          <p:cNvPr id="4" name="Slide Number Placeholder 3"/>
          <p:cNvSpPr>
            <a:spLocks noGrp="1"/>
          </p:cNvSpPr>
          <p:nvPr>
            <p:ph type="sldNum" sz="quarter" idx="10"/>
          </p:nvPr>
        </p:nvSpPr>
        <p:spPr/>
        <p:txBody>
          <a:bodyPr/>
          <a:lstStyle/>
          <a:p>
            <a:fld id="{7D5913BC-A3D3-415E-87EB-26A253AC8A97}" type="slidenum">
              <a:rPr lang="es-ES" smtClean="0"/>
              <a:pPr/>
              <a:t>25</a:t>
            </a:fld>
            <a:endParaRPr lang="es-ES"/>
          </a:p>
        </p:txBody>
      </p:sp>
    </p:spTree>
    <p:extLst>
      <p:ext uri="{BB962C8B-B14F-4D97-AF65-F5344CB8AC3E}">
        <p14:creationId xmlns:p14="http://schemas.microsoft.com/office/powerpoint/2010/main" xmlns="" val="2979706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9640" indent="-309640">
              <a:buFontTx/>
              <a:buChar char="-"/>
            </a:pPr>
            <a:endParaRPr lang="es-ES_tradnl" baseline="0" dirty="0"/>
          </a:p>
        </p:txBody>
      </p:sp>
      <p:sp>
        <p:nvSpPr>
          <p:cNvPr id="4" name="Slide Number Placeholder 3"/>
          <p:cNvSpPr>
            <a:spLocks noGrp="1"/>
          </p:cNvSpPr>
          <p:nvPr>
            <p:ph type="sldNum" sz="quarter" idx="10"/>
          </p:nvPr>
        </p:nvSpPr>
        <p:spPr/>
        <p:txBody>
          <a:bodyPr/>
          <a:lstStyle/>
          <a:p>
            <a:fld id="{7D5913BC-A3D3-415E-87EB-26A253AC8A97}" type="slidenum">
              <a:rPr lang="es-ES" smtClean="0"/>
              <a:pPr/>
              <a:t>26</a:t>
            </a:fld>
            <a:endParaRPr lang="es-ES"/>
          </a:p>
        </p:txBody>
      </p:sp>
    </p:spTree>
    <p:extLst>
      <p:ext uri="{BB962C8B-B14F-4D97-AF65-F5344CB8AC3E}">
        <p14:creationId xmlns:p14="http://schemas.microsoft.com/office/powerpoint/2010/main" xmlns="" val="3827729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9640" indent="-309640">
              <a:buFontTx/>
              <a:buChar char="-"/>
            </a:pPr>
            <a:endParaRPr lang="es-ES_tradnl" baseline="0" dirty="0"/>
          </a:p>
        </p:txBody>
      </p:sp>
      <p:sp>
        <p:nvSpPr>
          <p:cNvPr id="4" name="Slide Number Placeholder 3"/>
          <p:cNvSpPr>
            <a:spLocks noGrp="1"/>
          </p:cNvSpPr>
          <p:nvPr>
            <p:ph type="sldNum" sz="quarter" idx="10"/>
          </p:nvPr>
        </p:nvSpPr>
        <p:spPr/>
        <p:txBody>
          <a:bodyPr/>
          <a:lstStyle/>
          <a:p>
            <a:fld id="{7D5913BC-A3D3-415E-87EB-26A253AC8A97}" type="slidenum">
              <a:rPr lang="es-ES" smtClean="0"/>
              <a:pPr/>
              <a:t>27</a:t>
            </a:fld>
            <a:endParaRPr lang="es-ES"/>
          </a:p>
        </p:txBody>
      </p:sp>
    </p:spTree>
    <p:extLst>
      <p:ext uri="{BB962C8B-B14F-4D97-AF65-F5344CB8AC3E}">
        <p14:creationId xmlns:p14="http://schemas.microsoft.com/office/powerpoint/2010/main" xmlns="" val="1393218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00" b="1" i="0">
                <a:solidFill>
                  <a:srgbClr val="FBAF03"/>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9/3/2022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00" b="1" i="0">
                <a:solidFill>
                  <a:srgbClr val="FBAF03"/>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22749" y="2907466"/>
            <a:ext cx="6513194" cy="6325870"/>
          </a:xfrm>
          <a:prstGeom prst="rect">
            <a:avLst/>
          </a:prstGeom>
        </p:spPr>
        <p:txBody>
          <a:bodyPr wrap="square" lIns="0" tIns="0" rIns="0" bIns="0">
            <a:spAutoFit/>
          </a:bodyPr>
          <a:lstStyle>
            <a:lvl1pPr>
              <a:defRPr sz="2800" b="1" i="0">
                <a:solidFill>
                  <a:srgbClr val="FBAF03"/>
                </a:solidFill>
                <a:latin typeface="Verdana"/>
                <a:cs typeface="Verdan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9/3/2022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500" b="1" i="0">
                <a:solidFill>
                  <a:srgbClr val="FBAF03"/>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9/3/2022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5220335" cy="10274300"/>
          </a:xfrm>
          <a:custGeom>
            <a:avLst/>
            <a:gdLst/>
            <a:ahLst/>
            <a:cxnLst/>
            <a:rect l="l" t="t" r="r" b="b"/>
            <a:pathLst>
              <a:path w="5220335" h="10274300">
                <a:moveTo>
                  <a:pt x="918899" y="10274299"/>
                </a:moveTo>
                <a:lnTo>
                  <a:pt x="0" y="10274299"/>
                </a:lnTo>
                <a:lnTo>
                  <a:pt x="0" y="0"/>
                </a:lnTo>
                <a:lnTo>
                  <a:pt x="918899" y="0"/>
                </a:lnTo>
                <a:lnTo>
                  <a:pt x="969289" y="12699"/>
                </a:lnTo>
                <a:lnTo>
                  <a:pt x="1019594" y="12699"/>
                </a:lnTo>
                <a:lnTo>
                  <a:pt x="1565332" y="152399"/>
                </a:lnTo>
                <a:lnTo>
                  <a:pt x="1614133" y="177799"/>
                </a:lnTo>
                <a:lnTo>
                  <a:pt x="1711262" y="203199"/>
                </a:lnTo>
                <a:lnTo>
                  <a:pt x="1759588" y="228599"/>
                </a:lnTo>
                <a:lnTo>
                  <a:pt x="1855736" y="253999"/>
                </a:lnTo>
                <a:lnTo>
                  <a:pt x="1903534" y="279399"/>
                </a:lnTo>
                <a:lnTo>
                  <a:pt x="1951150" y="292099"/>
                </a:lnTo>
                <a:lnTo>
                  <a:pt x="1998585" y="317499"/>
                </a:lnTo>
                <a:lnTo>
                  <a:pt x="2045827" y="330199"/>
                </a:lnTo>
                <a:lnTo>
                  <a:pt x="2139698" y="380999"/>
                </a:lnTo>
                <a:lnTo>
                  <a:pt x="2186330" y="393699"/>
                </a:lnTo>
                <a:lnTo>
                  <a:pt x="2324951" y="469899"/>
                </a:lnTo>
                <a:lnTo>
                  <a:pt x="2370710" y="482599"/>
                </a:lnTo>
                <a:lnTo>
                  <a:pt x="2640345" y="634999"/>
                </a:lnTo>
                <a:lnTo>
                  <a:pt x="2815080" y="736599"/>
                </a:lnTo>
                <a:lnTo>
                  <a:pt x="2858095" y="774699"/>
                </a:lnTo>
                <a:lnTo>
                  <a:pt x="2985469" y="850899"/>
                </a:lnTo>
                <a:lnTo>
                  <a:pt x="3027356" y="888999"/>
                </a:lnTo>
                <a:lnTo>
                  <a:pt x="3110257" y="939799"/>
                </a:lnTo>
                <a:lnTo>
                  <a:pt x="3151261" y="977899"/>
                </a:lnTo>
                <a:lnTo>
                  <a:pt x="3191957" y="1003299"/>
                </a:lnTo>
                <a:lnTo>
                  <a:pt x="3232344" y="1041399"/>
                </a:lnTo>
                <a:lnTo>
                  <a:pt x="3272418" y="1066799"/>
                </a:lnTo>
                <a:lnTo>
                  <a:pt x="3312180" y="1104899"/>
                </a:lnTo>
                <a:lnTo>
                  <a:pt x="3351631" y="1130299"/>
                </a:lnTo>
                <a:lnTo>
                  <a:pt x="3429546" y="1206499"/>
                </a:lnTo>
                <a:lnTo>
                  <a:pt x="3468011" y="1231899"/>
                </a:lnTo>
                <a:lnTo>
                  <a:pt x="3543942" y="1308099"/>
                </a:lnTo>
                <a:lnTo>
                  <a:pt x="3581392" y="1346199"/>
                </a:lnTo>
                <a:lnTo>
                  <a:pt x="3618497" y="1371599"/>
                </a:lnTo>
                <a:lnTo>
                  <a:pt x="3691665" y="1447799"/>
                </a:lnTo>
                <a:lnTo>
                  <a:pt x="3727717" y="1485899"/>
                </a:lnTo>
                <a:lnTo>
                  <a:pt x="3763404" y="1523999"/>
                </a:lnTo>
                <a:lnTo>
                  <a:pt x="3798727" y="1562099"/>
                </a:lnTo>
                <a:lnTo>
                  <a:pt x="3833688" y="1600199"/>
                </a:lnTo>
                <a:lnTo>
                  <a:pt x="3868287" y="1638299"/>
                </a:lnTo>
                <a:lnTo>
                  <a:pt x="3902505" y="1676399"/>
                </a:lnTo>
                <a:lnTo>
                  <a:pt x="3936346" y="1714499"/>
                </a:lnTo>
                <a:lnTo>
                  <a:pt x="3969810" y="1752599"/>
                </a:lnTo>
                <a:lnTo>
                  <a:pt x="4002894" y="1790699"/>
                </a:lnTo>
                <a:lnTo>
                  <a:pt x="4035599" y="1828799"/>
                </a:lnTo>
                <a:lnTo>
                  <a:pt x="4067906" y="1866899"/>
                </a:lnTo>
                <a:lnTo>
                  <a:pt x="4099820" y="1904999"/>
                </a:lnTo>
                <a:lnTo>
                  <a:pt x="4131339" y="1943099"/>
                </a:lnTo>
                <a:lnTo>
                  <a:pt x="4162461" y="1981199"/>
                </a:lnTo>
                <a:lnTo>
                  <a:pt x="4193184" y="2031999"/>
                </a:lnTo>
                <a:lnTo>
                  <a:pt x="4223502" y="2070099"/>
                </a:lnTo>
                <a:lnTo>
                  <a:pt x="4253409" y="2108199"/>
                </a:lnTo>
                <a:lnTo>
                  <a:pt x="4282905" y="2158999"/>
                </a:lnTo>
                <a:lnTo>
                  <a:pt x="4311991" y="2197099"/>
                </a:lnTo>
                <a:lnTo>
                  <a:pt x="4340665" y="2235199"/>
                </a:lnTo>
                <a:lnTo>
                  <a:pt x="4368924" y="2285999"/>
                </a:lnTo>
                <a:lnTo>
                  <a:pt x="4396759" y="2324099"/>
                </a:lnTo>
                <a:lnTo>
                  <a:pt x="4424170" y="2362199"/>
                </a:lnTo>
                <a:lnTo>
                  <a:pt x="4451154" y="2412999"/>
                </a:lnTo>
                <a:lnTo>
                  <a:pt x="4477709" y="2451099"/>
                </a:lnTo>
                <a:lnTo>
                  <a:pt x="4503833" y="2501899"/>
                </a:lnTo>
                <a:lnTo>
                  <a:pt x="4529523" y="2539999"/>
                </a:lnTo>
                <a:lnTo>
                  <a:pt x="4554776" y="2590799"/>
                </a:lnTo>
                <a:lnTo>
                  <a:pt x="4579590" y="2628899"/>
                </a:lnTo>
                <a:lnTo>
                  <a:pt x="4603960" y="2679699"/>
                </a:lnTo>
                <a:lnTo>
                  <a:pt x="4627895" y="2717799"/>
                </a:lnTo>
                <a:lnTo>
                  <a:pt x="4651380" y="2768599"/>
                </a:lnTo>
                <a:lnTo>
                  <a:pt x="4674413" y="2819399"/>
                </a:lnTo>
                <a:lnTo>
                  <a:pt x="4696996" y="2857499"/>
                </a:lnTo>
                <a:lnTo>
                  <a:pt x="4719127" y="2908299"/>
                </a:lnTo>
                <a:lnTo>
                  <a:pt x="4740813" y="2946399"/>
                </a:lnTo>
                <a:lnTo>
                  <a:pt x="4762035" y="2997199"/>
                </a:lnTo>
                <a:lnTo>
                  <a:pt x="4782795" y="3047999"/>
                </a:lnTo>
                <a:lnTo>
                  <a:pt x="4803096" y="3098799"/>
                </a:lnTo>
                <a:lnTo>
                  <a:pt x="4822938" y="3136899"/>
                </a:lnTo>
                <a:lnTo>
                  <a:pt x="4842309" y="3187699"/>
                </a:lnTo>
                <a:lnTo>
                  <a:pt x="4861215" y="3238499"/>
                </a:lnTo>
                <a:lnTo>
                  <a:pt x="4879655" y="3276599"/>
                </a:lnTo>
                <a:lnTo>
                  <a:pt x="4897625" y="3327399"/>
                </a:lnTo>
                <a:lnTo>
                  <a:pt x="4915122" y="3378199"/>
                </a:lnTo>
                <a:lnTo>
                  <a:pt x="4932143" y="3428999"/>
                </a:lnTo>
                <a:lnTo>
                  <a:pt x="4948688" y="3479799"/>
                </a:lnTo>
                <a:lnTo>
                  <a:pt x="4964758" y="3530599"/>
                </a:lnTo>
                <a:lnTo>
                  <a:pt x="4980351" y="3568699"/>
                </a:lnTo>
                <a:lnTo>
                  <a:pt x="4995469" y="3619499"/>
                </a:lnTo>
                <a:lnTo>
                  <a:pt x="5010106" y="3670299"/>
                </a:lnTo>
                <a:lnTo>
                  <a:pt x="5024256" y="3721099"/>
                </a:lnTo>
                <a:lnTo>
                  <a:pt x="5037921" y="3771899"/>
                </a:lnTo>
                <a:lnTo>
                  <a:pt x="5051100" y="3822699"/>
                </a:lnTo>
                <a:lnTo>
                  <a:pt x="5063793" y="3873499"/>
                </a:lnTo>
                <a:lnTo>
                  <a:pt x="5075997" y="3924299"/>
                </a:lnTo>
                <a:lnTo>
                  <a:pt x="5087710" y="3962399"/>
                </a:lnTo>
                <a:lnTo>
                  <a:pt x="5098933" y="4013199"/>
                </a:lnTo>
                <a:lnTo>
                  <a:pt x="5109664" y="4063999"/>
                </a:lnTo>
                <a:lnTo>
                  <a:pt x="5119904" y="4114799"/>
                </a:lnTo>
                <a:lnTo>
                  <a:pt x="5129653" y="4165599"/>
                </a:lnTo>
                <a:lnTo>
                  <a:pt x="5138909" y="4216399"/>
                </a:lnTo>
                <a:lnTo>
                  <a:pt x="5147671" y="4267199"/>
                </a:lnTo>
                <a:lnTo>
                  <a:pt x="5155935" y="4317999"/>
                </a:lnTo>
                <a:lnTo>
                  <a:pt x="5163700" y="4368799"/>
                </a:lnTo>
                <a:lnTo>
                  <a:pt x="5170967" y="4419599"/>
                </a:lnTo>
                <a:lnTo>
                  <a:pt x="5177736" y="4470399"/>
                </a:lnTo>
                <a:lnTo>
                  <a:pt x="5184008" y="4521199"/>
                </a:lnTo>
                <a:lnTo>
                  <a:pt x="5189781" y="4571999"/>
                </a:lnTo>
                <a:lnTo>
                  <a:pt x="5195054" y="4622799"/>
                </a:lnTo>
                <a:lnTo>
                  <a:pt x="5199826" y="4673599"/>
                </a:lnTo>
                <a:lnTo>
                  <a:pt x="5204097" y="4724399"/>
                </a:lnTo>
                <a:lnTo>
                  <a:pt x="5207867" y="4775199"/>
                </a:lnTo>
                <a:lnTo>
                  <a:pt x="5211136" y="4825999"/>
                </a:lnTo>
                <a:lnTo>
                  <a:pt x="5213904" y="4876799"/>
                </a:lnTo>
                <a:lnTo>
                  <a:pt x="5216169" y="4927599"/>
                </a:lnTo>
                <a:lnTo>
                  <a:pt x="5217928" y="4978399"/>
                </a:lnTo>
                <a:lnTo>
                  <a:pt x="5219184" y="5029199"/>
                </a:lnTo>
                <a:lnTo>
                  <a:pt x="5219937" y="5079999"/>
                </a:lnTo>
                <a:lnTo>
                  <a:pt x="5220187" y="5143499"/>
                </a:lnTo>
                <a:lnTo>
                  <a:pt x="5219937" y="5194299"/>
                </a:lnTo>
                <a:lnTo>
                  <a:pt x="5219184" y="5245099"/>
                </a:lnTo>
                <a:lnTo>
                  <a:pt x="5217928" y="5295899"/>
                </a:lnTo>
                <a:lnTo>
                  <a:pt x="5216169" y="5346699"/>
                </a:lnTo>
                <a:lnTo>
                  <a:pt x="5213904" y="5397499"/>
                </a:lnTo>
                <a:lnTo>
                  <a:pt x="5211136" y="5448299"/>
                </a:lnTo>
                <a:lnTo>
                  <a:pt x="5207867" y="5499099"/>
                </a:lnTo>
                <a:lnTo>
                  <a:pt x="5204097" y="5549899"/>
                </a:lnTo>
                <a:lnTo>
                  <a:pt x="5199826" y="5600699"/>
                </a:lnTo>
                <a:lnTo>
                  <a:pt x="5195054" y="5651499"/>
                </a:lnTo>
                <a:lnTo>
                  <a:pt x="5189781" y="5702299"/>
                </a:lnTo>
                <a:lnTo>
                  <a:pt x="5184008" y="5753099"/>
                </a:lnTo>
                <a:lnTo>
                  <a:pt x="5177736" y="5803899"/>
                </a:lnTo>
                <a:lnTo>
                  <a:pt x="5170967" y="5854699"/>
                </a:lnTo>
                <a:lnTo>
                  <a:pt x="5163700" y="5905499"/>
                </a:lnTo>
                <a:lnTo>
                  <a:pt x="5155935" y="5956299"/>
                </a:lnTo>
                <a:lnTo>
                  <a:pt x="5147671" y="6007099"/>
                </a:lnTo>
                <a:lnTo>
                  <a:pt x="5138909" y="6057899"/>
                </a:lnTo>
                <a:lnTo>
                  <a:pt x="5129653" y="6108699"/>
                </a:lnTo>
                <a:lnTo>
                  <a:pt x="5119904" y="6159499"/>
                </a:lnTo>
                <a:lnTo>
                  <a:pt x="5109664" y="6210299"/>
                </a:lnTo>
                <a:lnTo>
                  <a:pt x="5098933" y="6261099"/>
                </a:lnTo>
                <a:lnTo>
                  <a:pt x="5087710" y="6311899"/>
                </a:lnTo>
                <a:lnTo>
                  <a:pt x="5075997" y="6349999"/>
                </a:lnTo>
                <a:lnTo>
                  <a:pt x="5063793" y="6400799"/>
                </a:lnTo>
                <a:lnTo>
                  <a:pt x="5051100" y="6451599"/>
                </a:lnTo>
                <a:lnTo>
                  <a:pt x="5037921" y="6502399"/>
                </a:lnTo>
                <a:lnTo>
                  <a:pt x="5024256" y="6553199"/>
                </a:lnTo>
                <a:lnTo>
                  <a:pt x="5010106" y="6603999"/>
                </a:lnTo>
                <a:lnTo>
                  <a:pt x="4995469" y="6654799"/>
                </a:lnTo>
                <a:lnTo>
                  <a:pt x="4980351" y="6705599"/>
                </a:lnTo>
                <a:lnTo>
                  <a:pt x="4964758" y="6743699"/>
                </a:lnTo>
                <a:lnTo>
                  <a:pt x="4948688" y="6794499"/>
                </a:lnTo>
                <a:lnTo>
                  <a:pt x="4932143" y="6845299"/>
                </a:lnTo>
                <a:lnTo>
                  <a:pt x="4915122" y="6896099"/>
                </a:lnTo>
                <a:lnTo>
                  <a:pt x="4897627" y="6946899"/>
                </a:lnTo>
                <a:lnTo>
                  <a:pt x="4879661" y="6997699"/>
                </a:lnTo>
                <a:lnTo>
                  <a:pt x="4861224" y="7035799"/>
                </a:lnTo>
                <a:lnTo>
                  <a:pt x="4842317" y="7086599"/>
                </a:lnTo>
                <a:lnTo>
                  <a:pt x="4822938" y="7137399"/>
                </a:lnTo>
                <a:lnTo>
                  <a:pt x="4803096" y="7175499"/>
                </a:lnTo>
                <a:lnTo>
                  <a:pt x="4782795" y="7226299"/>
                </a:lnTo>
                <a:lnTo>
                  <a:pt x="4762035" y="7277099"/>
                </a:lnTo>
                <a:lnTo>
                  <a:pt x="4740813" y="7327899"/>
                </a:lnTo>
                <a:lnTo>
                  <a:pt x="4719127" y="7365999"/>
                </a:lnTo>
                <a:lnTo>
                  <a:pt x="4696996" y="7416799"/>
                </a:lnTo>
                <a:lnTo>
                  <a:pt x="4674413" y="7454899"/>
                </a:lnTo>
                <a:lnTo>
                  <a:pt x="4651380" y="7505699"/>
                </a:lnTo>
                <a:lnTo>
                  <a:pt x="4627895" y="7556499"/>
                </a:lnTo>
                <a:lnTo>
                  <a:pt x="4603960" y="7594599"/>
                </a:lnTo>
                <a:lnTo>
                  <a:pt x="4579590" y="7645399"/>
                </a:lnTo>
                <a:lnTo>
                  <a:pt x="4554776" y="7683499"/>
                </a:lnTo>
                <a:lnTo>
                  <a:pt x="4529523" y="7734299"/>
                </a:lnTo>
                <a:lnTo>
                  <a:pt x="4503833" y="7772399"/>
                </a:lnTo>
                <a:lnTo>
                  <a:pt x="4477709" y="7823199"/>
                </a:lnTo>
                <a:lnTo>
                  <a:pt x="4451154" y="7861299"/>
                </a:lnTo>
                <a:lnTo>
                  <a:pt x="4424170" y="7912099"/>
                </a:lnTo>
                <a:lnTo>
                  <a:pt x="4396759" y="7950199"/>
                </a:lnTo>
                <a:lnTo>
                  <a:pt x="4368924" y="7988299"/>
                </a:lnTo>
                <a:lnTo>
                  <a:pt x="4340665" y="8039099"/>
                </a:lnTo>
                <a:lnTo>
                  <a:pt x="4311991" y="8077199"/>
                </a:lnTo>
                <a:lnTo>
                  <a:pt x="4282905" y="8115299"/>
                </a:lnTo>
                <a:lnTo>
                  <a:pt x="4253409" y="8166099"/>
                </a:lnTo>
                <a:lnTo>
                  <a:pt x="4223502" y="8204199"/>
                </a:lnTo>
                <a:lnTo>
                  <a:pt x="4193184" y="8242299"/>
                </a:lnTo>
                <a:lnTo>
                  <a:pt x="4162461" y="8293099"/>
                </a:lnTo>
                <a:lnTo>
                  <a:pt x="4131339" y="8331199"/>
                </a:lnTo>
                <a:lnTo>
                  <a:pt x="4099820" y="8369299"/>
                </a:lnTo>
                <a:lnTo>
                  <a:pt x="4067906" y="8407399"/>
                </a:lnTo>
                <a:lnTo>
                  <a:pt x="4035599" y="8445499"/>
                </a:lnTo>
                <a:lnTo>
                  <a:pt x="4002894" y="8483599"/>
                </a:lnTo>
                <a:lnTo>
                  <a:pt x="3969810" y="8521699"/>
                </a:lnTo>
                <a:lnTo>
                  <a:pt x="3936346" y="8559799"/>
                </a:lnTo>
                <a:lnTo>
                  <a:pt x="3902505" y="8597899"/>
                </a:lnTo>
                <a:lnTo>
                  <a:pt x="3868287" y="8635999"/>
                </a:lnTo>
                <a:lnTo>
                  <a:pt x="3833688" y="8674099"/>
                </a:lnTo>
                <a:lnTo>
                  <a:pt x="3798727" y="8712199"/>
                </a:lnTo>
                <a:lnTo>
                  <a:pt x="3763404" y="8750299"/>
                </a:lnTo>
                <a:lnTo>
                  <a:pt x="3727717" y="8788399"/>
                </a:lnTo>
                <a:lnTo>
                  <a:pt x="3691665" y="8826499"/>
                </a:lnTo>
                <a:lnTo>
                  <a:pt x="3618497" y="8902699"/>
                </a:lnTo>
                <a:lnTo>
                  <a:pt x="3581392" y="8928099"/>
                </a:lnTo>
                <a:lnTo>
                  <a:pt x="3506149" y="9004299"/>
                </a:lnTo>
                <a:lnTo>
                  <a:pt x="3468011" y="9042399"/>
                </a:lnTo>
                <a:lnTo>
                  <a:pt x="3429546" y="9067799"/>
                </a:lnTo>
                <a:lnTo>
                  <a:pt x="3351631" y="9143999"/>
                </a:lnTo>
                <a:lnTo>
                  <a:pt x="3312180" y="9169399"/>
                </a:lnTo>
                <a:lnTo>
                  <a:pt x="3272418" y="9207499"/>
                </a:lnTo>
                <a:lnTo>
                  <a:pt x="3232344" y="9232899"/>
                </a:lnTo>
                <a:lnTo>
                  <a:pt x="3191957" y="9270999"/>
                </a:lnTo>
                <a:lnTo>
                  <a:pt x="3151261" y="9296399"/>
                </a:lnTo>
                <a:lnTo>
                  <a:pt x="3110257" y="9334499"/>
                </a:lnTo>
                <a:lnTo>
                  <a:pt x="3027356" y="9385299"/>
                </a:lnTo>
                <a:lnTo>
                  <a:pt x="2985469" y="9423399"/>
                </a:lnTo>
                <a:lnTo>
                  <a:pt x="2858095" y="9499599"/>
                </a:lnTo>
                <a:lnTo>
                  <a:pt x="2815080" y="9537699"/>
                </a:lnTo>
                <a:lnTo>
                  <a:pt x="2551438" y="9690099"/>
                </a:lnTo>
                <a:lnTo>
                  <a:pt x="2370710" y="9791699"/>
                </a:lnTo>
                <a:lnTo>
                  <a:pt x="2324951" y="9804399"/>
                </a:lnTo>
                <a:lnTo>
                  <a:pt x="2186330" y="9880599"/>
                </a:lnTo>
                <a:lnTo>
                  <a:pt x="2139698" y="9893299"/>
                </a:lnTo>
                <a:lnTo>
                  <a:pt x="2045827" y="9944099"/>
                </a:lnTo>
                <a:lnTo>
                  <a:pt x="1998585" y="9956799"/>
                </a:lnTo>
                <a:lnTo>
                  <a:pt x="1951150" y="9982199"/>
                </a:lnTo>
                <a:lnTo>
                  <a:pt x="1903534" y="9994899"/>
                </a:lnTo>
                <a:lnTo>
                  <a:pt x="1855736" y="10020299"/>
                </a:lnTo>
                <a:lnTo>
                  <a:pt x="1759588" y="10045699"/>
                </a:lnTo>
                <a:lnTo>
                  <a:pt x="1711262" y="10071099"/>
                </a:lnTo>
                <a:lnTo>
                  <a:pt x="1614133" y="10096499"/>
                </a:lnTo>
                <a:lnTo>
                  <a:pt x="1565332" y="10121899"/>
                </a:lnTo>
                <a:lnTo>
                  <a:pt x="1019594" y="10261599"/>
                </a:lnTo>
                <a:lnTo>
                  <a:pt x="969289" y="10261599"/>
                </a:lnTo>
                <a:lnTo>
                  <a:pt x="918899" y="10274299"/>
                </a:lnTo>
                <a:close/>
              </a:path>
            </a:pathLst>
          </a:custGeom>
          <a:solidFill>
            <a:srgbClr val="FBAF03"/>
          </a:solidFill>
        </p:spPr>
        <p:txBody>
          <a:bodyPr wrap="square" lIns="0" tIns="0" rIns="0" bIns="0" rtlCol="0"/>
          <a:lstStyle/>
          <a:p>
            <a:endParaRPr/>
          </a:p>
        </p:txBody>
      </p:sp>
      <p:sp>
        <p:nvSpPr>
          <p:cNvPr id="17" name="bg object 17"/>
          <p:cNvSpPr/>
          <p:nvPr/>
        </p:nvSpPr>
        <p:spPr>
          <a:xfrm>
            <a:off x="15697779" y="8146541"/>
            <a:ext cx="2590800" cy="2140585"/>
          </a:xfrm>
          <a:custGeom>
            <a:avLst/>
            <a:gdLst/>
            <a:ahLst/>
            <a:cxnLst/>
            <a:rect l="l" t="t" r="r" b="b"/>
            <a:pathLst>
              <a:path w="2590800" h="2140584">
                <a:moveTo>
                  <a:pt x="2590219" y="2140457"/>
                </a:moveTo>
                <a:lnTo>
                  <a:pt x="30812" y="2140457"/>
                </a:lnTo>
                <a:lnTo>
                  <a:pt x="30546" y="2139077"/>
                </a:lnTo>
                <a:lnTo>
                  <a:pt x="22960" y="2095357"/>
                </a:lnTo>
                <a:lnTo>
                  <a:pt x="16448" y="2051455"/>
                </a:lnTo>
                <a:lnTo>
                  <a:pt x="11017" y="2007414"/>
                </a:lnTo>
                <a:lnTo>
                  <a:pt x="6667" y="1963249"/>
                </a:lnTo>
                <a:lnTo>
                  <a:pt x="3402" y="1918995"/>
                </a:lnTo>
                <a:lnTo>
                  <a:pt x="1225" y="1874667"/>
                </a:lnTo>
                <a:lnTo>
                  <a:pt x="136" y="1830307"/>
                </a:lnTo>
                <a:lnTo>
                  <a:pt x="0" y="1808119"/>
                </a:lnTo>
                <a:lnTo>
                  <a:pt x="136" y="1785930"/>
                </a:lnTo>
                <a:lnTo>
                  <a:pt x="1225" y="1741570"/>
                </a:lnTo>
                <a:lnTo>
                  <a:pt x="3402" y="1697242"/>
                </a:lnTo>
                <a:lnTo>
                  <a:pt x="6667" y="1652989"/>
                </a:lnTo>
                <a:lnTo>
                  <a:pt x="11017" y="1608824"/>
                </a:lnTo>
                <a:lnTo>
                  <a:pt x="16448" y="1564783"/>
                </a:lnTo>
                <a:lnTo>
                  <a:pt x="22960" y="1520880"/>
                </a:lnTo>
                <a:lnTo>
                  <a:pt x="30546" y="1477160"/>
                </a:lnTo>
                <a:lnTo>
                  <a:pt x="39205" y="1433635"/>
                </a:lnTo>
                <a:lnTo>
                  <a:pt x="48927" y="1390341"/>
                </a:lnTo>
                <a:lnTo>
                  <a:pt x="59710" y="1347289"/>
                </a:lnTo>
                <a:lnTo>
                  <a:pt x="71545" y="1304524"/>
                </a:lnTo>
                <a:lnTo>
                  <a:pt x="84428" y="1262056"/>
                </a:lnTo>
                <a:lnTo>
                  <a:pt x="98347" y="1219923"/>
                </a:lnTo>
                <a:lnTo>
                  <a:pt x="113298" y="1178135"/>
                </a:lnTo>
                <a:lnTo>
                  <a:pt x="129268" y="1136733"/>
                </a:lnTo>
                <a:lnTo>
                  <a:pt x="146252" y="1095732"/>
                </a:lnTo>
                <a:lnTo>
                  <a:pt x="164234" y="1055166"/>
                </a:lnTo>
                <a:lnTo>
                  <a:pt x="183209" y="1015047"/>
                </a:lnTo>
                <a:lnTo>
                  <a:pt x="203160" y="975412"/>
                </a:lnTo>
                <a:lnTo>
                  <a:pt x="224080" y="936271"/>
                </a:lnTo>
                <a:lnTo>
                  <a:pt x="245952" y="897662"/>
                </a:lnTo>
                <a:lnTo>
                  <a:pt x="268768" y="859595"/>
                </a:lnTo>
                <a:lnTo>
                  <a:pt x="292508" y="822105"/>
                </a:lnTo>
                <a:lnTo>
                  <a:pt x="317164" y="785206"/>
                </a:lnTo>
                <a:lnTo>
                  <a:pt x="342714" y="748926"/>
                </a:lnTo>
                <a:lnTo>
                  <a:pt x="369152" y="713281"/>
                </a:lnTo>
                <a:lnTo>
                  <a:pt x="396452" y="678300"/>
                </a:lnTo>
                <a:lnTo>
                  <a:pt x="424606" y="643993"/>
                </a:lnTo>
                <a:lnTo>
                  <a:pt x="453590" y="610393"/>
                </a:lnTo>
                <a:lnTo>
                  <a:pt x="483393" y="577510"/>
                </a:lnTo>
                <a:lnTo>
                  <a:pt x="513991" y="545372"/>
                </a:lnTo>
                <a:lnTo>
                  <a:pt x="545372" y="513991"/>
                </a:lnTo>
                <a:lnTo>
                  <a:pt x="577510" y="483393"/>
                </a:lnTo>
                <a:lnTo>
                  <a:pt x="610393" y="453590"/>
                </a:lnTo>
                <a:lnTo>
                  <a:pt x="643993" y="424606"/>
                </a:lnTo>
                <a:lnTo>
                  <a:pt x="678300" y="396452"/>
                </a:lnTo>
                <a:lnTo>
                  <a:pt x="713281" y="369152"/>
                </a:lnTo>
                <a:lnTo>
                  <a:pt x="748926" y="342714"/>
                </a:lnTo>
                <a:lnTo>
                  <a:pt x="785206" y="317164"/>
                </a:lnTo>
                <a:lnTo>
                  <a:pt x="822105" y="292508"/>
                </a:lnTo>
                <a:lnTo>
                  <a:pt x="859595" y="268768"/>
                </a:lnTo>
                <a:lnTo>
                  <a:pt x="897662" y="245952"/>
                </a:lnTo>
                <a:lnTo>
                  <a:pt x="936271" y="224080"/>
                </a:lnTo>
                <a:lnTo>
                  <a:pt x="975412" y="203160"/>
                </a:lnTo>
                <a:lnTo>
                  <a:pt x="1015047" y="183209"/>
                </a:lnTo>
                <a:lnTo>
                  <a:pt x="1055166" y="164234"/>
                </a:lnTo>
                <a:lnTo>
                  <a:pt x="1095732" y="146252"/>
                </a:lnTo>
                <a:lnTo>
                  <a:pt x="1136733" y="129268"/>
                </a:lnTo>
                <a:lnTo>
                  <a:pt x="1178135" y="113298"/>
                </a:lnTo>
                <a:lnTo>
                  <a:pt x="1219923" y="98347"/>
                </a:lnTo>
                <a:lnTo>
                  <a:pt x="1262056" y="84428"/>
                </a:lnTo>
                <a:lnTo>
                  <a:pt x="1304524" y="71545"/>
                </a:lnTo>
                <a:lnTo>
                  <a:pt x="1347289" y="59710"/>
                </a:lnTo>
                <a:lnTo>
                  <a:pt x="1390341" y="48927"/>
                </a:lnTo>
                <a:lnTo>
                  <a:pt x="1433635" y="39205"/>
                </a:lnTo>
                <a:lnTo>
                  <a:pt x="1477160" y="30546"/>
                </a:lnTo>
                <a:lnTo>
                  <a:pt x="1520880" y="22960"/>
                </a:lnTo>
                <a:lnTo>
                  <a:pt x="1564783" y="16448"/>
                </a:lnTo>
                <a:lnTo>
                  <a:pt x="1608824" y="11017"/>
                </a:lnTo>
                <a:lnTo>
                  <a:pt x="1652989" y="6667"/>
                </a:lnTo>
                <a:lnTo>
                  <a:pt x="1697242" y="3402"/>
                </a:lnTo>
                <a:lnTo>
                  <a:pt x="1741570" y="1225"/>
                </a:lnTo>
                <a:lnTo>
                  <a:pt x="1785930" y="136"/>
                </a:lnTo>
                <a:lnTo>
                  <a:pt x="1808119" y="0"/>
                </a:lnTo>
                <a:lnTo>
                  <a:pt x="1830307" y="136"/>
                </a:lnTo>
                <a:lnTo>
                  <a:pt x="1874667" y="1225"/>
                </a:lnTo>
                <a:lnTo>
                  <a:pt x="1918995" y="3402"/>
                </a:lnTo>
                <a:lnTo>
                  <a:pt x="1963249" y="6667"/>
                </a:lnTo>
                <a:lnTo>
                  <a:pt x="2007414" y="11017"/>
                </a:lnTo>
                <a:lnTo>
                  <a:pt x="2051455" y="16448"/>
                </a:lnTo>
                <a:lnTo>
                  <a:pt x="2095357" y="22960"/>
                </a:lnTo>
                <a:lnTo>
                  <a:pt x="2139077" y="30546"/>
                </a:lnTo>
                <a:lnTo>
                  <a:pt x="2182602" y="39205"/>
                </a:lnTo>
                <a:lnTo>
                  <a:pt x="2225897" y="48927"/>
                </a:lnTo>
                <a:lnTo>
                  <a:pt x="2268948" y="59710"/>
                </a:lnTo>
                <a:lnTo>
                  <a:pt x="2311714" y="71545"/>
                </a:lnTo>
                <a:lnTo>
                  <a:pt x="2354181" y="84428"/>
                </a:lnTo>
                <a:lnTo>
                  <a:pt x="2396314" y="98347"/>
                </a:lnTo>
                <a:lnTo>
                  <a:pt x="2438102" y="113298"/>
                </a:lnTo>
                <a:lnTo>
                  <a:pt x="2479504" y="129268"/>
                </a:lnTo>
                <a:lnTo>
                  <a:pt x="2520506" y="146252"/>
                </a:lnTo>
                <a:lnTo>
                  <a:pt x="2561072" y="164234"/>
                </a:lnTo>
                <a:lnTo>
                  <a:pt x="2590219" y="177937"/>
                </a:lnTo>
                <a:lnTo>
                  <a:pt x="2590219" y="2140457"/>
                </a:lnTo>
                <a:close/>
              </a:path>
            </a:pathLst>
          </a:custGeom>
          <a:solidFill>
            <a:srgbClr val="FBAF03"/>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9/3/2022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panel)">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a:xfrm>
            <a:off x="17276185" y="9871742"/>
            <a:ext cx="491490" cy="276999"/>
          </a:xfrm>
        </p:spPr>
        <p:txBody>
          <a:bodyPr/>
          <a:lstStyle>
            <a:lvl1pPr>
              <a:defRPr/>
            </a:lvl1pPr>
          </a:lstStyle>
          <a:p>
            <a:fld id="{DAA87465-EF2B-4EE1-9BA6-5E23AE4C173C}" type="slidenum">
              <a:rPr lang="en-AU" smtClean="0"/>
              <a:pPr/>
              <a:t>‹#›</a:t>
            </a:fld>
            <a:endParaRPr lang="en-AU" dirty="0"/>
          </a:p>
        </p:txBody>
      </p:sp>
      <p:sp>
        <p:nvSpPr>
          <p:cNvPr id="7" name="Rectangle 2"/>
          <p:cNvSpPr>
            <a:spLocks noGrp="1" noChangeArrowheads="1"/>
          </p:cNvSpPr>
          <p:nvPr>
            <p:ph type="title"/>
          </p:nvPr>
        </p:nvSpPr>
        <p:spPr bwMode="auto">
          <a:xfrm>
            <a:off x="1199304" y="1363084"/>
            <a:ext cx="15840000" cy="738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p>
            <a:pPr lvl="0"/>
            <a:r>
              <a:rPr lang="en-US" smtClean="0"/>
              <a:t>Click to edit Master title style</a:t>
            </a:r>
            <a:endParaRPr lang="en-AU" dirty="0" smtClean="0"/>
          </a:p>
        </p:txBody>
      </p:sp>
      <p:sp>
        <p:nvSpPr>
          <p:cNvPr id="8" name="Rectangle 3"/>
          <p:cNvSpPr>
            <a:spLocks noGrp="1" noChangeArrowheads="1"/>
          </p:cNvSpPr>
          <p:nvPr>
            <p:ph idx="1"/>
          </p:nvPr>
        </p:nvSpPr>
        <p:spPr bwMode="auto">
          <a:xfrm>
            <a:off x="1199307" y="2501319"/>
            <a:ext cx="7633546" cy="24929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82139" indent="-482139">
              <a:defRPr/>
            </a:lvl1pPr>
            <a:lvl2pPr marL="964278" indent="-482139">
              <a:defRPr/>
            </a:lvl2pPr>
            <a:lvl3pPr marL="1446417" indent="-482139">
              <a:defRPr/>
            </a:lvl3pPr>
            <a:lvl4pPr marL="1928556" indent="-482139">
              <a:defRPr/>
            </a:lvl4pPr>
            <a:lvl5pPr>
              <a:defRPr/>
            </a:lvl5pPr>
            <a:lvl7pPr marL="482139" indent="-482139">
              <a:defRPr/>
            </a:lvl7pPr>
            <a:lvl8pPr marL="482139" indent="-482139">
              <a:defRPr/>
            </a:lvl8pPr>
            <a:lvl9pPr marL="964278" indent="-482139">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Normal text</a:t>
            </a:r>
          </a:p>
          <a:p>
            <a:pPr lvl="6"/>
            <a:r>
              <a:rPr lang="en-US" dirty="0" smtClean="0"/>
              <a:t>First number bullet</a:t>
            </a:r>
          </a:p>
          <a:p>
            <a:pPr lvl="7"/>
            <a:r>
              <a:rPr lang="en-US" dirty="0" smtClean="0"/>
              <a:t>Second number bullet</a:t>
            </a:r>
          </a:p>
          <a:p>
            <a:pPr lvl="8"/>
            <a:r>
              <a:rPr lang="en-US" dirty="0" smtClean="0"/>
              <a:t>Third number bullet</a:t>
            </a:r>
          </a:p>
        </p:txBody>
      </p:sp>
      <p:sp>
        <p:nvSpPr>
          <p:cNvPr id="11" name="Rectangle 3"/>
          <p:cNvSpPr>
            <a:spLocks noGrp="1" noChangeArrowheads="1"/>
          </p:cNvSpPr>
          <p:nvPr>
            <p:ph idx="12"/>
          </p:nvPr>
        </p:nvSpPr>
        <p:spPr bwMode="auto">
          <a:xfrm>
            <a:off x="9432035" y="2501319"/>
            <a:ext cx="7633546" cy="249299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482139" indent="-482139">
              <a:defRPr/>
            </a:lvl1pPr>
            <a:lvl2pPr marL="964278" indent="-482139">
              <a:defRPr/>
            </a:lvl2pPr>
            <a:lvl3pPr marL="1446417" indent="-482139">
              <a:defRPr/>
            </a:lvl3pPr>
            <a:lvl4pPr marL="1928556" indent="-482139">
              <a:defRPr/>
            </a:lvl4pPr>
            <a:lvl5pPr>
              <a:defRPr/>
            </a:lvl5pPr>
            <a:lvl7pPr marL="482139" indent="-482139">
              <a:defRPr/>
            </a:lvl7pPr>
            <a:lvl8pPr marL="482139" indent="-482139">
              <a:defRPr/>
            </a:lvl8pPr>
            <a:lvl9pPr marL="964278" indent="-482139">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Normal text</a:t>
            </a:r>
          </a:p>
          <a:p>
            <a:pPr lvl="6"/>
            <a:r>
              <a:rPr lang="en-US" dirty="0" smtClean="0"/>
              <a:t>First number bullet</a:t>
            </a:r>
          </a:p>
          <a:p>
            <a:pPr lvl="7"/>
            <a:r>
              <a:rPr lang="en-US" dirty="0" smtClean="0"/>
              <a:t>Second number bullet</a:t>
            </a:r>
          </a:p>
          <a:p>
            <a:pPr lvl="8"/>
            <a:r>
              <a:rPr lang="en-US" dirty="0" smtClean="0"/>
              <a:t>Third number bullet</a:t>
            </a:r>
          </a:p>
        </p:txBody>
      </p:sp>
      <p:sp>
        <p:nvSpPr>
          <p:cNvPr id="2" name="Footer Placeholder 1"/>
          <p:cNvSpPr>
            <a:spLocks noGrp="1"/>
          </p:cNvSpPr>
          <p:nvPr>
            <p:ph type="ftr" sz="quarter" idx="13"/>
          </p:nvPr>
        </p:nvSpPr>
        <p:spPr>
          <a:xfrm>
            <a:off x="829380" y="9871742"/>
            <a:ext cx="1303020" cy="276999"/>
          </a:xfrm>
        </p:spPr>
        <p:txBody>
          <a:bodyPr/>
          <a:lstStyle/>
          <a:p>
            <a:endParaRPr lang="en-CA" dirty="0"/>
          </a:p>
        </p:txBody>
      </p:sp>
    </p:spTree>
    <p:extLst>
      <p:ext uri="{BB962C8B-B14F-4D97-AF65-F5344CB8AC3E}">
        <p14:creationId xmlns:p14="http://schemas.microsoft.com/office/powerpoint/2010/main" xmlns="" val="1055143051"/>
      </p:ext>
    </p:extLst>
  </p:cSld>
  <p:clrMapOvr>
    <a:masterClrMapping/>
  </p:clrMapOvr>
  <p:transition/>
  <p:extLst mod="1">
    <p:ext uri="{DCECCB84-F9BA-43D5-87BE-67443E8EF086}">
      <p15:sldGuideLst xmlns="" xmlns:p15="http://schemas.microsoft.com/office/powerpoint/2012/main">
        <p15:guide id="1" orient="horz" pos="3793"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39949" y="1349684"/>
            <a:ext cx="8008101" cy="1016000"/>
          </a:xfrm>
          <a:prstGeom prst="rect">
            <a:avLst/>
          </a:prstGeom>
        </p:spPr>
        <p:txBody>
          <a:bodyPr wrap="square" lIns="0" tIns="0" rIns="0" bIns="0">
            <a:spAutoFit/>
          </a:bodyPr>
          <a:lstStyle>
            <a:lvl1pPr>
              <a:defRPr sz="6500" b="1" i="0">
                <a:solidFill>
                  <a:srgbClr val="FBAF03"/>
                </a:solidFill>
                <a:latin typeface="Verdana"/>
                <a:cs typeface="Verdana"/>
              </a:defRPr>
            </a:lvl1pPr>
          </a:lstStyle>
          <a:p>
            <a:endParaRPr/>
          </a:p>
        </p:txBody>
      </p:sp>
      <p:sp>
        <p:nvSpPr>
          <p:cNvPr id="3" name="Holder 3"/>
          <p:cNvSpPr>
            <a:spLocks noGrp="1"/>
          </p:cNvSpPr>
          <p:nvPr>
            <p:ph type="body" idx="1"/>
          </p:nvPr>
        </p:nvSpPr>
        <p:spPr>
          <a:xfrm>
            <a:off x="1743987" y="4570729"/>
            <a:ext cx="14800025" cy="224345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9/3/2022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investopedia.com/terms/c/credit-worthiness.asp"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jpeg"/><Relationship Id="rId7" Type="http://schemas.openxmlformats.org/officeDocument/2006/relationships/image" Target="../media/image37.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www.lawschoolpodcaster.com/2012/08/01/what-downsizing-at-law-schools-means-for-applicants/downsizing-thumb/" TargetMode="External"/><Relationship Id="rId5" Type="http://schemas.openxmlformats.org/officeDocument/2006/relationships/image" Target="../media/image36.jpeg"/><Relationship Id="rId10" Type="http://schemas.openxmlformats.org/officeDocument/2006/relationships/image" Target="../media/image40.jpeg"/><Relationship Id="rId4" Type="http://schemas.openxmlformats.org/officeDocument/2006/relationships/image" Target="../media/image35.jpeg"/><Relationship Id="rId9" Type="http://schemas.openxmlformats.org/officeDocument/2006/relationships/image" Target="../media/image39.jpeg"/></Relationships>
</file>

<file path=ppt/slides/_rels/slide2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 Id="rId9" Type="http://schemas.openxmlformats.org/officeDocument/2006/relationships/image" Target="../media/image47.jpe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9144000" cy="6858000"/>
          </a:xfrm>
        </p:grpSpPr>
        <p:sp>
          <p:nvSpPr>
            <p:cNvPr id="3" name="object 3"/>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075938" y="1417192"/>
              <a:ext cx="992124" cy="989202"/>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841393" y="4886108"/>
            <a:ext cx="16699230" cy="1006639"/>
          </a:xfrm>
          <a:prstGeom prst="rect">
            <a:avLst/>
          </a:prstGeom>
        </p:spPr>
        <p:txBody>
          <a:bodyPr vert="horz" wrap="square" lIns="0" tIns="21544" rIns="0" bIns="0" rtlCol="0">
            <a:spAutoFit/>
          </a:bodyPr>
          <a:lstStyle/>
          <a:p>
            <a:pPr marL="22678" marR="9071" algn="ctr">
              <a:spcBef>
                <a:spcPts val="937"/>
              </a:spcBef>
              <a:tabLst>
                <a:tab pos="3342795" algn="l"/>
                <a:tab pos="4007272" algn="l"/>
                <a:tab pos="7844455" algn="l"/>
                <a:tab pos="9159802" algn="l"/>
                <a:tab pos="10797181" algn="l"/>
                <a:tab pos="13693210" algn="l"/>
              </a:tabLst>
            </a:pPr>
            <a:r>
              <a:rPr lang="en-GB" sz="3200" b="0" spc="-116" dirty="0" smtClean="0">
                <a:solidFill>
                  <a:srgbClr val="FFFFFF"/>
                </a:solidFill>
                <a:latin typeface="Arial Black"/>
                <a:cs typeface="Arial Black"/>
              </a:rPr>
              <a:t>FINTECH: REVOLUTIONIZING FINANCIAL SERVICES VIA DESIGN AND TECHNOLOGY</a:t>
            </a:r>
            <a:endParaRPr lang="pt-BR" sz="3200" dirty="0">
              <a:latin typeface="Arial Black"/>
              <a:cs typeface="Arial Black"/>
            </a:endParaRPr>
          </a:p>
        </p:txBody>
      </p:sp>
      <p:sp>
        <p:nvSpPr>
          <p:cNvPr id="6" name="object 6"/>
          <p:cNvSpPr/>
          <p:nvPr/>
        </p:nvSpPr>
        <p:spPr>
          <a:xfrm>
            <a:off x="359663" y="174880"/>
            <a:ext cx="3915154" cy="97497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3805815" y="241859"/>
            <a:ext cx="3709670" cy="1007784"/>
          </a:xfrm>
          <a:prstGeom prst="rect">
            <a:avLst/>
          </a:prstGeom>
        </p:spPr>
        <p:txBody>
          <a:bodyPr vert="horz" wrap="square" lIns="0" tIns="22678" rIns="0" bIns="0" rtlCol="0">
            <a:spAutoFit/>
          </a:bodyPr>
          <a:lstStyle/>
          <a:p>
            <a:pPr marL="853841" marR="9071" indent="-832297">
              <a:spcBef>
                <a:spcPts val="179"/>
              </a:spcBef>
            </a:pPr>
            <a:r>
              <a:rPr sz="3200" spc="-409" dirty="0">
                <a:solidFill>
                  <a:srgbClr val="FFFFFF"/>
                </a:solidFill>
                <a:latin typeface="Arial Black"/>
                <a:cs typeface="Arial Black"/>
              </a:rPr>
              <a:t>Data </a:t>
            </a:r>
            <a:r>
              <a:rPr sz="3200" spc="-364" dirty="0">
                <a:solidFill>
                  <a:srgbClr val="FFFFFF"/>
                </a:solidFill>
                <a:latin typeface="Arial Black"/>
                <a:cs typeface="Arial Black"/>
              </a:rPr>
              <a:t>and </a:t>
            </a:r>
            <a:r>
              <a:rPr sz="3200" spc="-491" dirty="0">
                <a:solidFill>
                  <a:srgbClr val="FFFFFF"/>
                </a:solidFill>
                <a:latin typeface="Arial Black"/>
                <a:cs typeface="Arial Black"/>
              </a:rPr>
              <a:t>Business  </a:t>
            </a:r>
            <a:r>
              <a:rPr sz="3200" spc="-429" dirty="0">
                <a:solidFill>
                  <a:srgbClr val="FFFFFF"/>
                </a:solidFill>
                <a:latin typeface="Arial Black"/>
                <a:cs typeface="Arial Black"/>
              </a:rPr>
              <a:t>Analytics</a:t>
            </a:r>
            <a:endParaRPr sz="3200" dirty="0">
              <a:latin typeface="Arial Black"/>
              <a:cs typeface="Arial Black"/>
            </a:endParaRPr>
          </a:p>
        </p:txBody>
      </p:sp>
      <p:sp>
        <p:nvSpPr>
          <p:cNvPr id="8" name="object 8"/>
          <p:cNvSpPr txBox="1"/>
          <p:nvPr/>
        </p:nvSpPr>
        <p:spPr>
          <a:xfrm>
            <a:off x="589529" y="7553744"/>
            <a:ext cx="16174470" cy="2786614"/>
          </a:xfrm>
          <a:prstGeom prst="rect">
            <a:avLst/>
          </a:prstGeom>
        </p:spPr>
        <p:txBody>
          <a:bodyPr vert="horz" wrap="square" lIns="0" tIns="21544" rIns="0" bIns="0" rtlCol="0">
            <a:spAutoFit/>
          </a:bodyPr>
          <a:lstStyle/>
          <a:p>
            <a:pPr marL="5092432">
              <a:spcBef>
                <a:spcPts val="170"/>
              </a:spcBef>
              <a:tabLst>
                <a:tab pos="8345648" algn="l"/>
              </a:tabLst>
            </a:pPr>
            <a:r>
              <a:rPr sz="3600" b="1" spc="9" dirty="0">
                <a:solidFill>
                  <a:srgbClr val="FFFFFF"/>
                </a:solidFill>
                <a:latin typeface="Arial"/>
                <a:cs typeface="Arial"/>
              </a:rPr>
              <a:t>SE </a:t>
            </a:r>
            <a:r>
              <a:rPr sz="3600" b="1" spc="384" dirty="0">
                <a:solidFill>
                  <a:srgbClr val="FFFFFF"/>
                </a:solidFill>
                <a:latin typeface="Arial"/>
                <a:cs typeface="Arial"/>
              </a:rPr>
              <a:t>SSI </a:t>
            </a:r>
            <a:r>
              <a:rPr sz="3600" b="1" spc="-80" dirty="0">
                <a:solidFill>
                  <a:srgbClr val="FFFFFF"/>
                </a:solidFill>
                <a:latin typeface="Arial"/>
                <a:cs typeface="Arial"/>
              </a:rPr>
              <a:t>O</a:t>
            </a:r>
            <a:r>
              <a:rPr sz="3600" b="1" spc="-687" dirty="0">
                <a:solidFill>
                  <a:srgbClr val="FFFFFF"/>
                </a:solidFill>
                <a:latin typeface="Arial"/>
                <a:cs typeface="Arial"/>
              </a:rPr>
              <a:t> </a:t>
            </a:r>
            <a:r>
              <a:rPr sz="3600" b="1" spc="232" dirty="0">
                <a:solidFill>
                  <a:srgbClr val="FFFFFF"/>
                </a:solidFill>
                <a:latin typeface="Arial"/>
                <a:cs typeface="Arial"/>
              </a:rPr>
              <a:t>N</a:t>
            </a:r>
            <a:r>
              <a:rPr sz="3600" b="1" spc="-98" dirty="0">
                <a:solidFill>
                  <a:srgbClr val="FFFFFF"/>
                </a:solidFill>
                <a:latin typeface="Arial"/>
                <a:cs typeface="Arial"/>
              </a:rPr>
              <a:t> </a:t>
            </a:r>
            <a:r>
              <a:rPr sz="3600" b="1" spc="-384" dirty="0">
                <a:solidFill>
                  <a:srgbClr val="FFFFFF"/>
                </a:solidFill>
                <a:latin typeface="Arial"/>
                <a:cs typeface="Arial"/>
              </a:rPr>
              <a:t>S	</a:t>
            </a:r>
            <a:r>
              <a:rPr sz="3600" b="1" spc="62" dirty="0">
                <a:solidFill>
                  <a:srgbClr val="FFFFFF"/>
                </a:solidFill>
                <a:latin typeface="Arial"/>
                <a:cs typeface="Arial"/>
              </a:rPr>
              <a:t>1</a:t>
            </a:r>
            <a:r>
              <a:rPr lang="es-ES" sz="3600" b="1" spc="62" dirty="0">
                <a:solidFill>
                  <a:srgbClr val="FFFFFF"/>
                </a:solidFill>
                <a:latin typeface="Arial"/>
                <a:cs typeface="Arial"/>
              </a:rPr>
              <a:t>  </a:t>
            </a:r>
          </a:p>
          <a:p>
            <a:pPr marL="5092432">
              <a:spcBef>
                <a:spcPts val="170"/>
              </a:spcBef>
              <a:tabLst>
                <a:tab pos="8345648" algn="l"/>
              </a:tabLst>
            </a:pPr>
            <a:r>
              <a:rPr lang="en-GB" sz="3600" b="1" spc="62" dirty="0" err="1">
                <a:solidFill>
                  <a:srgbClr val="FFFFFF"/>
                </a:solidFill>
                <a:latin typeface="Arial"/>
                <a:cs typeface="Arial"/>
              </a:rPr>
              <a:t>Fintech</a:t>
            </a:r>
            <a:r>
              <a:rPr lang="en-GB" sz="3600" b="1" spc="62" dirty="0">
                <a:solidFill>
                  <a:srgbClr val="FFFFFF"/>
                </a:solidFill>
                <a:latin typeface="Arial"/>
                <a:cs typeface="Arial"/>
              </a:rPr>
              <a:t> 101 - Course </a:t>
            </a:r>
            <a:r>
              <a:rPr lang="en-GB" sz="3600" b="1" spc="62" dirty="0" err="1">
                <a:solidFill>
                  <a:srgbClr val="FFFFFF"/>
                </a:solidFill>
                <a:latin typeface="Arial"/>
                <a:cs typeface="Arial"/>
              </a:rPr>
              <a:t>Openning</a:t>
            </a:r>
            <a:endParaRPr lang="en-GB" sz="3600" dirty="0">
              <a:latin typeface="Arial"/>
              <a:cs typeface="Arial"/>
            </a:endParaRPr>
          </a:p>
          <a:p>
            <a:pPr marL="22678" marR="7678903">
              <a:spcBef>
                <a:spcPts val="3304"/>
              </a:spcBef>
            </a:pPr>
            <a:r>
              <a:rPr lang="en-GB" sz="3900" spc="-454" dirty="0">
                <a:solidFill>
                  <a:srgbClr val="FFFFFF"/>
                </a:solidFill>
                <a:latin typeface="Arial Black"/>
                <a:cs typeface="Arial Black"/>
              </a:rPr>
              <a:t>Manoel Gadi</a:t>
            </a:r>
            <a:endParaRPr lang="en-GB" sz="3900" dirty="0">
              <a:latin typeface="Arial Black"/>
              <a:cs typeface="Arial Black"/>
            </a:endParaRPr>
          </a:p>
          <a:p>
            <a:pPr marL="22678">
              <a:spcBef>
                <a:spcPts val="946"/>
              </a:spcBef>
            </a:pPr>
            <a:r>
              <a:rPr sz="3200" spc="-454" dirty="0">
                <a:solidFill>
                  <a:srgbClr val="FFFFFF"/>
                </a:solidFill>
                <a:latin typeface="Arial Black"/>
                <a:cs typeface="Arial Black"/>
              </a:rPr>
              <a:t>Fall</a:t>
            </a:r>
            <a:r>
              <a:rPr sz="3200" spc="-223" dirty="0">
                <a:solidFill>
                  <a:srgbClr val="FFFFFF"/>
                </a:solidFill>
                <a:latin typeface="Arial Black"/>
                <a:cs typeface="Arial Black"/>
              </a:rPr>
              <a:t> </a:t>
            </a:r>
            <a:r>
              <a:rPr sz="3200" spc="-420" dirty="0">
                <a:solidFill>
                  <a:srgbClr val="FFFFFF"/>
                </a:solidFill>
                <a:latin typeface="Arial Black"/>
                <a:cs typeface="Arial Black"/>
              </a:rPr>
              <a:t>20</a:t>
            </a:r>
            <a:r>
              <a:rPr lang="es-ES" sz="3200" spc="-420" dirty="0">
                <a:solidFill>
                  <a:srgbClr val="FFFFFF"/>
                </a:solidFill>
                <a:latin typeface="Arial Black"/>
                <a:cs typeface="Arial Black"/>
              </a:rPr>
              <a:t>21</a:t>
            </a:r>
            <a:endParaRPr sz="3200" dirty="0">
              <a:latin typeface="Arial Black"/>
              <a:cs typeface="Arial Black"/>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7146" y="990663"/>
            <a:ext cx="11965305" cy="1016000"/>
          </a:xfrm>
          <a:prstGeom prst="rect">
            <a:avLst/>
          </a:prstGeom>
        </p:spPr>
        <p:txBody>
          <a:bodyPr vert="horz" wrap="square" lIns="0" tIns="12700" rIns="0" bIns="0" rtlCol="0">
            <a:spAutoFit/>
          </a:bodyPr>
          <a:lstStyle/>
          <a:p>
            <a:pPr marL="12700">
              <a:lnSpc>
                <a:spcPct val="100000"/>
              </a:lnSpc>
              <a:spcBef>
                <a:spcPts val="100"/>
              </a:spcBef>
            </a:pPr>
            <a:r>
              <a:rPr spc="-450" dirty="0"/>
              <a:t>CURRENT </a:t>
            </a:r>
            <a:r>
              <a:rPr spc="-455" dirty="0">
                <a:solidFill>
                  <a:srgbClr val="171717"/>
                </a:solidFill>
              </a:rPr>
              <a:t>MARKET</a:t>
            </a:r>
            <a:r>
              <a:rPr spc="-385" dirty="0">
                <a:solidFill>
                  <a:srgbClr val="171717"/>
                </a:solidFill>
              </a:rPr>
              <a:t> </a:t>
            </a:r>
            <a:r>
              <a:rPr spc="-495" dirty="0">
                <a:solidFill>
                  <a:srgbClr val="171717"/>
                </a:solidFill>
              </a:rPr>
              <a:t>SEGMENT</a:t>
            </a:r>
          </a:p>
        </p:txBody>
      </p:sp>
      <p:grpSp>
        <p:nvGrpSpPr>
          <p:cNvPr id="3" name="object 3"/>
          <p:cNvGrpSpPr/>
          <p:nvPr/>
        </p:nvGrpSpPr>
        <p:grpSpPr>
          <a:xfrm>
            <a:off x="11578956" y="3215914"/>
            <a:ext cx="1790700" cy="1409700"/>
            <a:chOff x="11578956" y="3215914"/>
            <a:chExt cx="1790700" cy="1409700"/>
          </a:xfrm>
        </p:grpSpPr>
        <p:sp>
          <p:nvSpPr>
            <p:cNvPr id="4" name="object 4"/>
            <p:cNvSpPr/>
            <p:nvPr/>
          </p:nvSpPr>
          <p:spPr>
            <a:xfrm>
              <a:off x="11578956" y="3215914"/>
              <a:ext cx="1790700" cy="1409700"/>
            </a:xfrm>
            <a:custGeom>
              <a:avLst/>
              <a:gdLst/>
              <a:ahLst/>
              <a:cxnLst/>
              <a:rect l="l" t="t" r="r" b="b"/>
              <a:pathLst>
                <a:path w="1790700" h="1409700">
                  <a:moveTo>
                    <a:pt x="1790700" y="1409700"/>
                  </a:moveTo>
                  <a:lnTo>
                    <a:pt x="0" y="1409700"/>
                  </a:lnTo>
                  <a:lnTo>
                    <a:pt x="0" y="0"/>
                  </a:lnTo>
                  <a:lnTo>
                    <a:pt x="1790700" y="0"/>
                  </a:lnTo>
                  <a:lnTo>
                    <a:pt x="1790700" y="1409700"/>
                  </a:lnTo>
                  <a:close/>
                </a:path>
              </a:pathLst>
            </a:custGeom>
            <a:solidFill>
              <a:srgbClr val="FBAF03"/>
            </a:solidFill>
          </p:spPr>
          <p:txBody>
            <a:bodyPr wrap="square" lIns="0" tIns="0" rIns="0" bIns="0" rtlCol="0"/>
            <a:lstStyle/>
            <a:p>
              <a:endParaRPr/>
            </a:p>
          </p:txBody>
        </p:sp>
        <p:sp>
          <p:nvSpPr>
            <p:cNvPr id="5" name="object 5"/>
            <p:cNvSpPr/>
            <p:nvPr/>
          </p:nvSpPr>
          <p:spPr>
            <a:xfrm>
              <a:off x="12321667" y="4171581"/>
              <a:ext cx="255270" cy="100965"/>
            </a:xfrm>
            <a:custGeom>
              <a:avLst/>
              <a:gdLst/>
              <a:ahLst/>
              <a:cxnLst/>
              <a:rect l="l" t="t" r="r" b="b"/>
              <a:pathLst>
                <a:path w="255270" h="100964">
                  <a:moveTo>
                    <a:pt x="254927" y="78651"/>
                  </a:moveTo>
                  <a:lnTo>
                    <a:pt x="248526" y="72275"/>
                  </a:lnTo>
                  <a:lnTo>
                    <a:pt x="6451" y="72275"/>
                  </a:lnTo>
                  <a:lnTo>
                    <a:pt x="0" y="78651"/>
                  </a:lnTo>
                  <a:lnTo>
                    <a:pt x="0" y="94538"/>
                  </a:lnTo>
                  <a:lnTo>
                    <a:pt x="6451" y="100965"/>
                  </a:lnTo>
                  <a:lnTo>
                    <a:pt x="248526" y="100965"/>
                  </a:lnTo>
                  <a:lnTo>
                    <a:pt x="254927" y="94538"/>
                  </a:lnTo>
                  <a:lnTo>
                    <a:pt x="254927" y="78651"/>
                  </a:lnTo>
                  <a:close/>
                </a:path>
                <a:path w="255270" h="100964">
                  <a:moveTo>
                    <a:pt x="254927" y="41973"/>
                  </a:moveTo>
                  <a:lnTo>
                    <a:pt x="248526" y="35521"/>
                  </a:lnTo>
                  <a:lnTo>
                    <a:pt x="6451" y="35521"/>
                  </a:lnTo>
                  <a:lnTo>
                    <a:pt x="0" y="41973"/>
                  </a:lnTo>
                  <a:lnTo>
                    <a:pt x="0" y="57848"/>
                  </a:lnTo>
                  <a:lnTo>
                    <a:pt x="6451" y="64236"/>
                  </a:lnTo>
                  <a:lnTo>
                    <a:pt x="248526" y="64236"/>
                  </a:lnTo>
                  <a:lnTo>
                    <a:pt x="254927" y="57848"/>
                  </a:lnTo>
                  <a:lnTo>
                    <a:pt x="254927" y="41973"/>
                  </a:lnTo>
                  <a:close/>
                </a:path>
                <a:path w="255270" h="100964">
                  <a:moveTo>
                    <a:pt x="254927" y="6375"/>
                  </a:moveTo>
                  <a:lnTo>
                    <a:pt x="248526" y="0"/>
                  </a:lnTo>
                  <a:lnTo>
                    <a:pt x="6451" y="0"/>
                  </a:lnTo>
                  <a:lnTo>
                    <a:pt x="0" y="6375"/>
                  </a:lnTo>
                  <a:lnTo>
                    <a:pt x="0" y="22250"/>
                  </a:lnTo>
                  <a:lnTo>
                    <a:pt x="6451" y="28663"/>
                  </a:lnTo>
                  <a:lnTo>
                    <a:pt x="248526" y="28663"/>
                  </a:lnTo>
                  <a:lnTo>
                    <a:pt x="254927" y="22250"/>
                  </a:lnTo>
                  <a:lnTo>
                    <a:pt x="254927" y="6375"/>
                  </a:lnTo>
                  <a:close/>
                </a:path>
              </a:pathLst>
            </a:custGeom>
            <a:solidFill>
              <a:srgbClr val="FFFFFF"/>
            </a:solidFill>
          </p:spPr>
          <p:txBody>
            <a:bodyPr wrap="square" lIns="0" tIns="0" rIns="0" bIns="0" rtlCol="0"/>
            <a:lstStyle/>
            <a:p>
              <a:endParaRPr/>
            </a:p>
          </p:txBody>
        </p:sp>
        <p:sp>
          <p:nvSpPr>
            <p:cNvPr id="6" name="object 6"/>
            <p:cNvSpPr/>
            <p:nvPr/>
          </p:nvSpPr>
          <p:spPr>
            <a:xfrm>
              <a:off x="12364213" y="4282406"/>
              <a:ext cx="164621" cy="7710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2179000" y="3480174"/>
              <a:ext cx="540385" cy="678180"/>
            </a:xfrm>
            <a:custGeom>
              <a:avLst/>
              <a:gdLst/>
              <a:ahLst/>
              <a:cxnLst/>
              <a:rect l="l" t="t" r="r" b="b"/>
              <a:pathLst>
                <a:path w="540384" h="678179">
                  <a:moveTo>
                    <a:pt x="263618" y="676909"/>
                  </a:moveTo>
                  <a:lnTo>
                    <a:pt x="251286" y="676909"/>
                  </a:lnTo>
                  <a:lnTo>
                    <a:pt x="196876" y="675639"/>
                  </a:lnTo>
                  <a:lnTo>
                    <a:pt x="162251" y="668019"/>
                  </a:lnTo>
                  <a:lnTo>
                    <a:pt x="143471" y="656589"/>
                  </a:lnTo>
                  <a:lnTo>
                    <a:pt x="136598" y="650239"/>
                  </a:lnTo>
                  <a:lnTo>
                    <a:pt x="136256" y="650239"/>
                  </a:lnTo>
                  <a:lnTo>
                    <a:pt x="122790" y="585469"/>
                  </a:lnTo>
                  <a:lnTo>
                    <a:pt x="115098" y="548639"/>
                  </a:lnTo>
                  <a:lnTo>
                    <a:pt x="98342" y="505459"/>
                  </a:lnTo>
                  <a:lnTo>
                    <a:pt x="56757" y="433069"/>
                  </a:lnTo>
                  <a:lnTo>
                    <a:pt x="33309" y="384809"/>
                  </a:lnTo>
                  <a:lnTo>
                    <a:pt x="10278" y="326389"/>
                  </a:lnTo>
                  <a:lnTo>
                    <a:pt x="116" y="270509"/>
                  </a:lnTo>
                  <a:lnTo>
                    <a:pt x="0" y="267969"/>
                  </a:lnTo>
                  <a:lnTo>
                    <a:pt x="4239" y="220979"/>
                  </a:lnTo>
                  <a:lnTo>
                    <a:pt x="16792" y="175259"/>
                  </a:lnTo>
                  <a:lnTo>
                    <a:pt x="36781" y="133349"/>
                  </a:lnTo>
                  <a:lnTo>
                    <a:pt x="63444" y="95249"/>
                  </a:lnTo>
                  <a:lnTo>
                    <a:pt x="96018" y="63499"/>
                  </a:lnTo>
                  <a:lnTo>
                    <a:pt x="133739" y="36829"/>
                  </a:lnTo>
                  <a:lnTo>
                    <a:pt x="175845" y="16509"/>
                  </a:lnTo>
                  <a:lnTo>
                    <a:pt x="221573" y="3809"/>
                  </a:lnTo>
                  <a:lnTo>
                    <a:pt x="270161" y="0"/>
                  </a:lnTo>
                  <a:lnTo>
                    <a:pt x="318733" y="3809"/>
                  </a:lnTo>
                  <a:lnTo>
                    <a:pt x="364450" y="16509"/>
                  </a:lnTo>
                  <a:lnTo>
                    <a:pt x="406548" y="36829"/>
                  </a:lnTo>
                  <a:lnTo>
                    <a:pt x="415527" y="43179"/>
                  </a:lnTo>
                  <a:lnTo>
                    <a:pt x="270112" y="43179"/>
                  </a:lnTo>
                  <a:lnTo>
                    <a:pt x="222780" y="48259"/>
                  </a:lnTo>
                  <a:lnTo>
                    <a:pt x="178694" y="62229"/>
                  </a:lnTo>
                  <a:lnTo>
                    <a:pt x="138798" y="83819"/>
                  </a:lnTo>
                  <a:lnTo>
                    <a:pt x="104037" y="113029"/>
                  </a:lnTo>
                  <a:lnTo>
                    <a:pt x="75356" y="147319"/>
                  </a:lnTo>
                  <a:lnTo>
                    <a:pt x="53700" y="186689"/>
                  </a:lnTo>
                  <a:lnTo>
                    <a:pt x="40013" y="231139"/>
                  </a:lnTo>
                  <a:lnTo>
                    <a:pt x="35241" y="278129"/>
                  </a:lnTo>
                  <a:lnTo>
                    <a:pt x="44276" y="327659"/>
                  </a:lnTo>
                  <a:lnTo>
                    <a:pt x="64298" y="378459"/>
                  </a:lnTo>
                  <a:lnTo>
                    <a:pt x="84686" y="420369"/>
                  </a:lnTo>
                  <a:lnTo>
                    <a:pt x="120826" y="483869"/>
                  </a:lnTo>
                  <a:lnTo>
                    <a:pt x="135380" y="521969"/>
                  </a:lnTo>
                  <a:lnTo>
                    <a:pt x="142064" y="552449"/>
                  </a:lnTo>
                  <a:lnTo>
                    <a:pt x="144460" y="580389"/>
                  </a:lnTo>
                  <a:lnTo>
                    <a:pt x="145522" y="589279"/>
                  </a:lnTo>
                  <a:lnTo>
                    <a:pt x="147573" y="596899"/>
                  </a:lnTo>
                  <a:lnTo>
                    <a:pt x="150393" y="603249"/>
                  </a:lnTo>
                  <a:lnTo>
                    <a:pt x="153763" y="609599"/>
                  </a:lnTo>
                  <a:lnTo>
                    <a:pt x="154056" y="609599"/>
                  </a:lnTo>
                  <a:lnTo>
                    <a:pt x="159563" y="614679"/>
                  </a:lnTo>
                  <a:lnTo>
                    <a:pt x="174359" y="623569"/>
                  </a:lnTo>
                  <a:lnTo>
                    <a:pt x="201407" y="631189"/>
                  </a:lnTo>
                  <a:lnTo>
                    <a:pt x="243668" y="633729"/>
                  </a:lnTo>
                  <a:lnTo>
                    <a:pt x="410902" y="633729"/>
                  </a:lnTo>
                  <a:lnTo>
                    <a:pt x="398364" y="650239"/>
                  </a:lnTo>
                  <a:lnTo>
                    <a:pt x="377398" y="662939"/>
                  </a:lnTo>
                  <a:lnTo>
                    <a:pt x="349140" y="669289"/>
                  </a:lnTo>
                  <a:lnTo>
                    <a:pt x="312793" y="673099"/>
                  </a:lnTo>
                  <a:lnTo>
                    <a:pt x="311092" y="674369"/>
                  </a:lnTo>
                  <a:lnTo>
                    <a:pt x="297337" y="674369"/>
                  </a:lnTo>
                  <a:lnTo>
                    <a:pt x="263618" y="676909"/>
                  </a:lnTo>
                  <a:close/>
                </a:path>
                <a:path w="540384" h="678179">
                  <a:moveTo>
                    <a:pt x="413405" y="628649"/>
                  </a:moveTo>
                  <a:lnTo>
                    <a:pt x="320265" y="628649"/>
                  </a:lnTo>
                  <a:lnTo>
                    <a:pt x="346578" y="624839"/>
                  </a:lnTo>
                  <a:lnTo>
                    <a:pt x="367326" y="618489"/>
                  </a:lnTo>
                  <a:lnTo>
                    <a:pt x="395177" y="589279"/>
                  </a:lnTo>
                  <a:lnTo>
                    <a:pt x="396081" y="580389"/>
                  </a:lnTo>
                  <a:lnTo>
                    <a:pt x="398591" y="552449"/>
                  </a:lnTo>
                  <a:lnTo>
                    <a:pt x="405576" y="521969"/>
                  </a:lnTo>
                  <a:lnTo>
                    <a:pt x="420779" y="483869"/>
                  </a:lnTo>
                  <a:lnTo>
                    <a:pt x="447943" y="438149"/>
                  </a:lnTo>
                  <a:lnTo>
                    <a:pt x="458274" y="419099"/>
                  </a:lnTo>
                  <a:lnTo>
                    <a:pt x="477742" y="377189"/>
                  </a:lnTo>
                  <a:lnTo>
                    <a:pt x="496581" y="326389"/>
                  </a:lnTo>
                  <a:lnTo>
                    <a:pt x="505031" y="278129"/>
                  </a:lnTo>
                  <a:lnTo>
                    <a:pt x="500259" y="231139"/>
                  </a:lnTo>
                  <a:lnTo>
                    <a:pt x="486571" y="186689"/>
                  </a:lnTo>
                  <a:lnTo>
                    <a:pt x="464913" y="147319"/>
                  </a:lnTo>
                  <a:lnTo>
                    <a:pt x="436229" y="113029"/>
                  </a:lnTo>
                  <a:lnTo>
                    <a:pt x="401462" y="83819"/>
                  </a:lnTo>
                  <a:lnTo>
                    <a:pt x="361558" y="62229"/>
                  </a:lnTo>
                  <a:lnTo>
                    <a:pt x="317459" y="48259"/>
                  </a:lnTo>
                  <a:lnTo>
                    <a:pt x="270112" y="43179"/>
                  </a:lnTo>
                  <a:lnTo>
                    <a:pt x="415527" y="43179"/>
                  </a:lnTo>
                  <a:lnTo>
                    <a:pt x="476832" y="95249"/>
                  </a:lnTo>
                  <a:lnTo>
                    <a:pt x="503493" y="133349"/>
                  </a:lnTo>
                  <a:lnTo>
                    <a:pt x="523481" y="175259"/>
                  </a:lnTo>
                  <a:lnTo>
                    <a:pt x="536033" y="220979"/>
                  </a:lnTo>
                  <a:lnTo>
                    <a:pt x="540387" y="269239"/>
                  </a:lnTo>
                  <a:lnTo>
                    <a:pt x="530667" y="323849"/>
                  </a:lnTo>
                  <a:lnTo>
                    <a:pt x="508996" y="383539"/>
                  </a:lnTo>
                  <a:lnTo>
                    <a:pt x="486605" y="431799"/>
                  </a:lnTo>
                  <a:lnTo>
                    <a:pt x="474729" y="453389"/>
                  </a:lnTo>
                  <a:lnTo>
                    <a:pt x="443457" y="505459"/>
                  </a:lnTo>
                  <a:lnTo>
                    <a:pt x="425958" y="548639"/>
                  </a:lnTo>
                  <a:lnTo>
                    <a:pt x="417932" y="585469"/>
                  </a:lnTo>
                  <a:lnTo>
                    <a:pt x="415077" y="617219"/>
                  </a:lnTo>
                  <a:lnTo>
                    <a:pt x="414784" y="622299"/>
                  </a:lnTo>
                  <a:lnTo>
                    <a:pt x="413979" y="626109"/>
                  </a:lnTo>
                  <a:lnTo>
                    <a:pt x="413405" y="628649"/>
                  </a:lnTo>
                  <a:close/>
                </a:path>
                <a:path w="540384" h="678179">
                  <a:moveTo>
                    <a:pt x="326149" y="344169"/>
                  </a:moveTo>
                  <a:lnTo>
                    <a:pt x="256780" y="344169"/>
                  </a:lnTo>
                  <a:lnTo>
                    <a:pt x="263275" y="342899"/>
                  </a:lnTo>
                  <a:lnTo>
                    <a:pt x="259075" y="336549"/>
                  </a:lnTo>
                  <a:lnTo>
                    <a:pt x="255974" y="328929"/>
                  </a:lnTo>
                  <a:lnTo>
                    <a:pt x="254265" y="320039"/>
                  </a:lnTo>
                  <a:lnTo>
                    <a:pt x="251773" y="300989"/>
                  </a:lnTo>
                  <a:lnTo>
                    <a:pt x="251675" y="297179"/>
                  </a:lnTo>
                  <a:lnTo>
                    <a:pt x="252263" y="275589"/>
                  </a:lnTo>
                  <a:lnTo>
                    <a:pt x="259347" y="255269"/>
                  </a:lnTo>
                  <a:lnTo>
                    <a:pt x="275972" y="242569"/>
                  </a:lnTo>
                  <a:lnTo>
                    <a:pt x="290749" y="245109"/>
                  </a:lnTo>
                  <a:lnTo>
                    <a:pt x="302404" y="257809"/>
                  </a:lnTo>
                  <a:lnTo>
                    <a:pt x="310762" y="273049"/>
                  </a:lnTo>
                  <a:lnTo>
                    <a:pt x="313873" y="281939"/>
                  </a:lnTo>
                  <a:lnTo>
                    <a:pt x="279293" y="281939"/>
                  </a:lnTo>
                  <a:lnTo>
                    <a:pt x="279415" y="289559"/>
                  </a:lnTo>
                  <a:lnTo>
                    <a:pt x="280494" y="299719"/>
                  </a:lnTo>
                  <a:lnTo>
                    <a:pt x="282870" y="308609"/>
                  </a:lnTo>
                  <a:lnTo>
                    <a:pt x="286454" y="317499"/>
                  </a:lnTo>
                  <a:lnTo>
                    <a:pt x="291159" y="325119"/>
                  </a:lnTo>
                  <a:lnTo>
                    <a:pt x="318602" y="325119"/>
                  </a:lnTo>
                  <a:lnTo>
                    <a:pt x="318428" y="327659"/>
                  </a:lnTo>
                  <a:lnTo>
                    <a:pt x="315040" y="341629"/>
                  </a:lnTo>
                  <a:lnTo>
                    <a:pt x="318556" y="342899"/>
                  </a:lnTo>
                  <a:lnTo>
                    <a:pt x="322243" y="342899"/>
                  </a:lnTo>
                  <a:lnTo>
                    <a:pt x="326149" y="344169"/>
                  </a:lnTo>
                  <a:close/>
                </a:path>
                <a:path w="540384" h="678179">
                  <a:moveTo>
                    <a:pt x="396495" y="344169"/>
                  </a:moveTo>
                  <a:lnTo>
                    <a:pt x="326149" y="344169"/>
                  </a:lnTo>
                  <a:lnTo>
                    <a:pt x="330930" y="328929"/>
                  </a:lnTo>
                  <a:lnTo>
                    <a:pt x="349077" y="287019"/>
                  </a:lnTo>
                  <a:lnTo>
                    <a:pt x="386865" y="259079"/>
                  </a:lnTo>
                  <a:lnTo>
                    <a:pt x="400647" y="270509"/>
                  </a:lnTo>
                  <a:lnTo>
                    <a:pt x="407870" y="293369"/>
                  </a:lnTo>
                  <a:lnTo>
                    <a:pt x="376669" y="293369"/>
                  </a:lnTo>
                  <a:lnTo>
                    <a:pt x="373397" y="297179"/>
                  </a:lnTo>
                  <a:lnTo>
                    <a:pt x="371004" y="300989"/>
                  </a:lnTo>
                  <a:lnTo>
                    <a:pt x="368953" y="306069"/>
                  </a:lnTo>
                  <a:lnTo>
                    <a:pt x="365240" y="314959"/>
                  </a:lnTo>
                  <a:lnTo>
                    <a:pt x="361811" y="322579"/>
                  </a:lnTo>
                  <a:lnTo>
                    <a:pt x="358638" y="331469"/>
                  </a:lnTo>
                  <a:lnTo>
                    <a:pt x="355694" y="340359"/>
                  </a:lnTo>
                  <a:lnTo>
                    <a:pt x="400266" y="340359"/>
                  </a:lnTo>
                  <a:lnTo>
                    <a:pt x="396495" y="344169"/>
                  </a:lnTo>
                  <a:close/>
                </a:path>
                <a:path w="540384" h="678179">
                  <a:moveTo>
                    <a:pt x="410902" y="633729"/>
                  </a:moveTo>
                  <a:lnTo>
                    <a:pt x="243668" y="633729"/>
                  </a:lnTo>
                  <a:lnTo>
                    <a:pt x="243912" y="631189"/>
                  </a:lnTo>
                  <a:lnTo>
                    <a:pt x="244029" y="628649"/>
                  </a:lnTo>
                  <a:lnTo>
                    <a:pt x="245091" y="598169"/>
                  </a:lnTo>
                  <a:lnTo>
                    <a:pt x="245137" y="591819"/>
                  </a:lnTo>
                  <a:lnTo>
                    <a:pt x="243967" y="557529"/>
                  </a:lnTo>
                  <a:lnTo>
                    <a:pt x="234554" y="458469"/>
                  </a:lnTo>
                  <a:lnTo>
                    <a:pt x="227283" y="402589"/>
                  </a:lnTo>
                  <a:lnTo>
                    <a:pt x="221399" y="374649"/>
                  </a:lnTo>
                  <a:lnTo>
                    <a:pt x="211750" y="374649"/>
                  </a:lnTo>
                  <a:lnTo>
                    <a:pt x="193112" y="369569"/>
                  </a:lnTo>
                  <a:lnTo>
                    <a:pt x="159870" y="340359"/>
                  </a:lnTo>
                  <a:lnTo>
                    <a:pt x="153079" y="304799"/>
                  </a:lnTo>
                  <a:lnTo>
                    <a:pt x="155199" y="293369"/>
                  </a:lnTo>
                  <a:lnTo>
                    <a:pt x="160371" y="281939"/>
                  </a:lnTo>
                  <a:lnTo>
                    <a:pt x="168569" y="273049"/>
                  </a:lnTo>
                  <a:lnTo>
                    <a:pt x="179768" y="267969"/>
                  </a:lnTo>
                  <a:lnTo>
                    <a:pt x="193455" y="269239"/>
                  </a:lnTo>
                  <a:lnTo>
                    <a:pt x="205192" y="274319"/>
                  </a:lnTo>
                  <a:lnTo>
                    <a:pt x="214942" y="284479"/>
                  </a:lnTo>
                  <a:lnTo>
                    <a:pt x="222669" y="295909"/>
                  </a:lnTo>
                  <a:lnTo>
                    <a:pt x="225337" y="300989"/>
                  </a:lnTo>
                  <a:lnTo>
                    <a:pt x="181086" y="300989"/>
                  </a:lnTo>
                  <a:lnTo>
                    <a:pt x="181330" y="306069"/>
                  </a:lnTo>
                  <a:lnTo>
                    <a:pt x="208824" y="337819"/>
                  </a:lnTo>
                  <a:lnTo>
                    <a:pt x="240884" y="337819"/>
                  </a:lnTo>
                  <a:lnTo>
                    <a:pt x="242691" y="342899"/>
                  </a:lnTo>
                  <a:lnTo>
                    <a:pt x="249699" y="344169"/>
                  </a:lnTo>
                  <a:lnTo>
                    <a:pt x="396495" y="344169"/>
                  </a:lnTo>
                  <a:lnTo>
                    <a:pt x="378894" y="361949"/>
                  </a:lnTo>
                  <a:lnTo>
                    <a:pt x="363843" y="368299"/>
                  </a:lnTo>
                  <a:lnTo>
                    <a:pt x="290402" y="368299"/>
                  </a:lnTo>
                  <a:lnTo>
                    <a:pt x="281059" y="372109"/>
                  </a:lnTo>
                  <a:lnTo>
                    <a:pt x="271433" y="374649"/>
                  </a:lnTo>
                  <a:lnTo>
                    <a:pt x="261446" y="375919"/>
                  </a:lnTo>
                  <a:lnTo>
                    <a:pt x="251017" y="375919"/>
                  </a:lnTo>
                  <a:lnTo>
                    <a:pt x="253481" y="388619"/>
                  </a:lnTo>
                  <a:lnTo>
                    <a:pt x="255635" y="401319"/>
                  </a:lnTo>
                  <a:lnTo>
                    <a:pt x="257538" y="415289"/>
                  </a:lnTo>
                  <a:lnTo>
                    <a:pt x="259246" y="426719"/>
                  </a:lnTo>
                  <a:lnTo>
                    <a:pt x="264299" y="467359"/>
                  </a:lnTo>
                  <a:lnTo>
                    <a:pt x="268537" y="509269"/>
                  </a:lnTo>
                  <a:lnTo>
                    <a:pt x="271511" y="549909"/>
                  </a:lnTo>
                  <a:lnTo>
                    <a:pt x="272734" y="589279"/>
                  </a:lnTo>
                  <a:lnTo>
                    <a:pt x="272979" y="603249"/>
                  </a:lnTo>
                  <a:lnTo>
                    <a:pt x="272880" y="619759"/>
                  </a:lnTo>
                  <a:lnTo>
                    <a:pt x="272065" y="632459"/>
                  </a:lnTo>
                  <a:lnTo>
                    <a:pt x="411867" y="632459"/>
                  </a:lnTo>
                  <a:lnTo>
                    <a:pt x="410902" y="633729"/>
                  </a:lnTo>
                  <a:close/>
                </a:path>
                <a:path w="540384" h="678179">
                  <a:moveTo>
                    <a:pt x="318602" y="325119"/>
                  </a:moveTo>
                  <a:lnTo>
                    <a:pt x="291159" y="325119"/>
                  </a:lnTo>
                  <a:lnTo>
                    <a:pt x="291764" y="321309"/>
                  </a:lnTo>
                  <a:lnTo>
                    <a:pt x="291843" y="317499"/>
                  </a:lnTo>
                  <a:lnTo>
                    <a:pt x="291721" y="314959"/>
                  </a:lnTo>
                  <a:lnTo>
                    <a:pt x="290183" y="308609"/>
                  </a:lnTo>
                  <a:lnTo>
                    <a:pt x="288406" y="300989"/>
                  </a:lnTo>
                  <a:lnTo>
                    <a:pt x="286093" y="294639"/>
                  </a:lnTo>
                  <a:lnTo>
                    <a:pt x="283102" y="288289"/>
                  </a:lnTo>
                  <a:lnTo>
                    <a:pt x="279293" y="281939"/>
                  </a:lnTo>
                  <a:lnTo>
                    <a:pt x="313873" y="281939"/>
                  </a:lnTo>
                  <a:lnTo>
                    <a:pt x="315650" y="287019"/>
                  </a:lnTo>
                  <a:lnTo>
                    <a:pt x="318319" y="300989"/>
                  </a:lnTo>
                  <a:lnTo>
                    <a:pt x="319276" y="312419"/>
                  </a:lnTo>
                  <a:lnTo>
                    <a:pt x="319209" y="316229"/>
                  </a:lnTo>
                  <a:lnTo>
                    <a:pt x="318602" y="325119"/>
                  </a:lnTo>
                  <a:close/>
                </a:path>
                <a:path w="540384" h="678179">
                  <a:moveTo>
                    <a:pt x="400266" y="340359"/>
                  </a:moveTo>
                  <a:lnTo>
                    <a:pt x="355694" y="340359"/>
                  </a:lnTo>
                  <a:lnTo>
                    <a:pt x="369914" y="334009"/>
                  </a:lnTo>
                  <a:lnTo>
                    <a:pt x="379862" y="325119"/>
                  </a:lnTo>
                  <a:lnTo>
                    <a:pt x="383446" y="312419"/>
                  </a:lnTo>
                  <a:lnTo>
                    <a:pt x="378574" y="295909"/>
                  </a:lnTo>
                  <a:lnTo>
                    <a:pt x="377646" y="294639"/>
                  </a:lnTo>
                  <a:lnTo>
                    <a:pt x="377035" y="293369"/>
                  </a:lnTo>
                  <a:lnTo>
                    <a:pt x="407870" y="293369"/>
                  </a:lnTo>
                  <a:lnTo>
                    <a:pt x="411883" y="306069"/>
                  </a:lnTo>
                  <a:lnTo>
                    <a:pt x="402780" y="337819"/>
                  </a:lnTo>
                  <a:lnTo>
                    <a:pt x="400266" y="340359"/>
                  </a:lnTo>
                  <a:close/>
                </a:path>
                <a:path w="540384" h="678179">
                  <a:moveTo>
                    <a:pt x="240884" y="337819"/>
                  </a:moveTo>
                  <a:lnTo>
                    <a:pt x="208824" y="337819"/>
                  </a:lnTo>
                  <a:lnTo>
                    <a:pt x="205674" y="331469"/>
                  </a:lnTo>
                  <a:lnTo>
                    <a:pt x="202183" y="323849"/>
                  </a:lnTo>
                  <a:lnTo>
                    <a:pt x="198178" y="317499"/>
                  </a:lnTo>
                  <a:lnTo>
                    <a:pt x="194369" y="311149"/>
                  </a:lnTo>
                  <a:lnTo>
                    <a:pt x="186653" y="302259"/>
                  </a:lnTo>
                  <a:lnTo>
                    <a:pt x="181086" y="300989"/>
                  </a:lnTo>
                  <a:lnTo>
                    <a:pt x="225337" y="300989"/>
                  </a:lnTo>
                  <a:lnTo>
                    <a:pt x="228671" y="307339"/>
                  </a:lnTo>
                  <a:lnTo>
                    <a:pt x="233971" y="318769"/>
                  </a:lnTo>
                  <a:lnTo>
                    <a:pt x="238625" y="331469"/>
                  </a:lnTo>
                  <a:lnTo>
                    <a:pt x="240884" y="337819"/>
                  </a:lnTo>
                  <a:close/>
                </a:path>
                <a:path w="540384" h="678179">
                  <a:moveTo>
                    <a:pt x="411867" y="632459"/>
                  </a:moveTo>
                  <a:lnTo>
                    <a:pt x="272065" y="632459"/>
                  </a:lnTo>
                  <a:lnTo>
                    <a:pt x="279195" y="631189"/>
                  </a:lnTo>
                  <a:lnTo>
                    <a:pt x="292429" y="631189"/>
                  </a:lnTo>
                  <a:lnTo>
                    <a:pt x="292712" y="594359"/>
                  </a:lnTo>
                  <a:lnTo>
                    <a:pt x="294871" y="539749"/>
                  </a:lnTo>
                  <a:lnTo>
                    <a:pt x="298720" y="495299"/>
                  </a:lnTo>
                  <a:lnTo>
                    <a:pt x="304345" y="449579"/>
                  </a:lnTo>
                  <a:lnTo>
                    <a:pt x="313465" y="394969"/>
                  </a:lnTo>
                  <a:lnTo>
                    <a:pt x="317384" y="377189"/>
                  </a:lnTo>
                  <a:lnTo>
                    <a:pt x="310239" y="375919"/>
                  </a:lnTo>
                  <a:lnTo>
                    <a:pt x="303335" y="373379"/>
                  </a:lnTo>
                  <a:lnTo>
                    <a:pt x="296709" y="372109"/>
                  </a:lnTo>
                  <a:lnTo>
                    <a:pt x="290402" y="368299"/>
                  </a:lnTo>
                  <a:lnTo>
                    <a:pt x="363843" y="368299"/>
                  </a:lnTo>
                  <a:lnTo>
                    <a:pt x="345781" y="375919"/>
                  </a:lnTo>
                  <a:lnTo>
                    <a:pt x="344267" y="382269"/>
                  </a:lnTo>
                  <a:lnTo>
                    <a:pt x="333885" y="433069"/>
                  </a:lnTo>
                  <a:lnTo>
                    <a:pt x="326947" y="481329"/>
                  </a:lnTo>
                  <a:lnTo>
                    <a:pt x="322507" y="530859"/>
                  </a:lnTo>
                  <a:lnTo>
                    <a:pt x="320350" y="579119"/>
                  </a:lnTo>
                  <a:lnTo>
                    <a:pt x="320265" y="628649"/>
                  </a:lnTo>
                  <a:lnTo>
                    <a:pt x="413405" y="628649"/>
                  </a:lnTo>
                  <a:lnTo>
                    <a:pt x="412831" y="631189"/>
                  </a:lnTo>
                  <a:lnTo>
                    <a:pt x="411867" y="632459"/>
                  </a:lnTo>
                  <a:close/>
                </a:path>
                <a:path w="540384" h="678179">
                  <a:moveTo>
                    <a:pt x="301415" y="678179"/>
                  </a:moveTo>
                  <a:lnTo>
                    <a:pt x="297337" y="674369"/>
                  </a:lnTo>
                  <a:lnTo>
                    <a:pt x="311092" y="674369"/>
                  </a:lnTo>
                  <a:lnTo>
                    <a:pt x="307690" y="676909"/>
                  </a:lnTo>
                  <a:lnTo>
                    <a:pt x="301415" y="678179"/>
                  </a:lnTo>
                  <a:close/>
                </a:path>
              </a:pathLst>
            </a:custGeom>
            <a:solidFill>
              <a:srgbClr val="FFFFFF"/>
            </a:solidFill>
          </p:spPr>
          <p:txBody>
            <a:bodyPr wrap="square" lIns="0" tIns="0" rIns="0" bIns="0" rtlCol="0"/>
            <a:lstStyle/>
            <a:p>
              <a:endParaRPr/>
            </a:p>
          </p:txBody>
        </p:sp>
      </p:grpSp>
      <p:grpSp>
        <p:nvGrpSpPr>
          <p:cNvPr id="8" name="object 8"/>
          <p:cNvGrpSpPr/>
          <p:nvPr/>
        </p:nvGrpSpPr>
        <p:grpSpPr>
          <a:xfrm>
            <a:off x="11578956" y="4687366"/>
            <a:ext cx="1790700" cy="1409700"/>
            <a:chOff x="11578956" y="4687366"/>
            <a:chExt cx="1790700" cy="1409700"/>
          </a:xfrm>
        </p:grpSpPr>
        <p:sp>
          <p:nvSpPr>
            <p:cNvPr id="9" name="object 9"/>
            <p:cNvSpPr/>
            <p:nvPr/>
          </p:nvSpPr>
          <p:spPr>
            <a:xfrm>
              <a:off x="11578956" y="4687366"/>
              <a:ext cx="1790700" cy="1409700"/>
            </a:xfrm>
            <a:custGeom>
              <a:avLst/>
              <a:gdLst/>
              <a:ahLst/>
              <a:cxnLst/>
              <a:rect l="l" t="t" r="r" b="b"/>
              <a:pathLst>
                <a:path w="1790700" h="1409700">
                  <a:moveTo>
                    <a:pt x="1790700" y="1409700"/>
                  </a:moveTo>
                  <a:lnTo>
                    <a:pt x="0" y="1409700"/>
                  </a:lnTo>
                  <a:lnTo>
                    <a:pt x="0" y="0"/>
                  </a:lnTo>
                  <a:lnTo>
                    <a:pt x="1790700" y="0"/>
                  </a:lnTo>
                  <a:lnTo>
                    <a:pt x="1790700" y="1409700"/>
                  </a:lnTo>
                  <a:close/>
                </a:path>
              </a:pathLst>
            </a:custGeom>
            <a:solidFill>
              <a:srgbClr val="FBAF03"/>
            </a:solidFill>
          </p:spPr>
          <p:txBody>
            <a:bodyPr wrap="square" lIns="0" tIns="0" rIns="0" bIns="0" rtlCol="0"/>
            <a:lstStyle/>
            <a:p>
              <a:endParaRPr/>
            </a:p>
          </p:txBody>
        </p:sp>
        <p:sp>
          <p:nvSpPr>
            <p:cNvPr id="10" name="object 10"/>
            <p:cNvSpPr/>
            <p:nvPr/>
          </p:nvSpPr>
          <p:spPr>
            <a:xfrm>
              <a:off x="12101830" y="5044071"/>
              <a:ext cx="690880" cy="690880"/>
            </a:xfrm>
            <a:custGeom>
              <a:avLst/>
              <a:gdLst/>
              <a:ahLst/>
              <a:cxnLst/>
              <a:rect l="l" t="t" r="r" b="b"/>
              <a:pathLst>
                <a:path w="690879" h="690879">
                  <a:moveTo>
                    <a:pt x="320624" y="182308"/>
                  </a:moveTo>
                  <a:lnTo>
                    <a:pt x="279768" y="200685"/>
                  </a:lnTo>
                  <a:lnTo>
                    <a:pt x="262864" y="238302"/>
                  </a:lnTo>
                  <a:lnTo>
                    <a:pt x="262864" y="246087"/>
                  </a:lnTo>
                  <a:lnTo>
                    <a:pt x="264426" y="252831"/>
                  </a:lnTo>
                  <a:lnTo>
                    <a:pt x="267576" y="258432"/>
                  </a:lnTo>
                  <a:lnTo>
                    <a:pt x="270649" y="264083"/>
                  </a:lnTo>
                  <a:lnTo>
                    <a:pt x="274828" y="269074"/>
                  </a:lnTo>
                  <a:lnTo>
                    <a:pt x="280136" y="273329"/>
                  </a:lnTo>
                  <a:lnTo>
                    <a:pt x="285318" y="277634"/>
                  </a:lnTo>
                  <a:lnTo>
                    <a:pt x="291426" y="281203"/>
                  </a:lnTo>
                  <a:lnTo>
                    <a:pt x="305460" y="287058"/>
                  </a:lnTo>
                  <a:lnTo>
                    <a:pt x="312839" y="289674"/>
                  </a:lnTo>
                  <a:lnTo>
                    <a:pt x="320624" y="291998"/>
                  </a:lnTo>
                  <a:lnTo>
                    <a:pt x="320624" y="182308"/>
                  </a:lnTo>
                  <a:close/>
                </a:path>
                <a:path w="690879" h="690879">
                  <a:moveTo>
                    <a:pt x="429653" y="436118"/>
                  </a:moveTo>
                  <a:lnTo>
                    <a:pt x="411048" y="391769"/>
                  </a:lnTo>
                  <a:lnTo>
                    <a:pt x="379717" y="369252"/>
                  </a:lnTo>
                  <a:lnTo>
                    <a:pt x="367842" y="363778"/>
                  </a:lnTo>
                  <a:lnTo>
                    <a:pt x="367842" y="504990"/>
                  </a:lnTo>
                  <a:lnTo>
                    <a:pt x="411886" y="481939"/>
                  </a:lnTo>
                  <a:lnTo>
                    <a:pt x="429653" y="436118"/>
                  </a:lnTo>
                  <a:close/>
                </a:path>
                <a:path w="690879" h="690879">
                  <a:moveTo>
                    <a:pt x="690321" y="345401"/>
                  </a:moveTo>
                  <a:lnTo>
                    <a:pt x="687171" y="298538"/>
                  </a:lnTo>
                  <a:lnTo>
                    <a:pt x="677989" y="253580"/>
                  </a:lnTo>
                  <a:lnTo>
                    <a:pt x="663194" y="210959"/>
                  </a:lnTo>
                  <a:lnTo>
                    <a:pt x="643191" y="171069"/>
                  </a:lnTo>
                  <a:lnTo>
                    <a:pt x="619277" y="135623"/>
                  </a:lnTo>
                  <a:lnTo>
                    <a:pt x="590765" y="102933"/>
                  </a:lnTo>
                  <a:lnTo>
                    <a:pt x="589229" y="101168"/>
                  </a:lnTo>
                  <a:lnTo>
                    <a:pt x="556069" y="71970"/>
                  </a:lnTo>
                  <a:lnTo>
                    <a:pt x="519353" y="47155"/>
                  </a:lnTo>
                  <a:lnTo>
                    <a:pt x="483323" y="29070"/>
                  </a:lnTo>
                  <a:lnTo>
                    <a:pt x="483323" y="433793"/>
                  </a:lnTo>
                  <a:lnTo>
                    <a:pt x="482727" y="447408"/>
                  </a:lnTo>
                  <a:lnTo>
                    <a:pt x="468515" y="493763"/>
                  </a:lnTo>
                  <a:lnTo>
                    <a:pt x="440105" y="526897"/>
                  </a:lnTo>
                  <a:lnTo>
                    <a:pt x="400989" y="547052"/>
                  </a:lnTo>
                  <a:lnTo>
                    <a:pt x="367842" y="553986"/>
                  </a:lnTo>
                  <a:lnTo>
                    <a:pt x="367842" y="587832"/>
                  </a:lnTo>
                  <a:lnTo>
                    <a:pt x="320624" y="587832"/>
                  </a:lnTo>
                  <a:lnTo>
                    <a:pt x="320624" y="554558"/>
                  </a:lnTo>
                  <a:lnTo>
                    <a:pt x="308927" y="552754"/>
                  </a:lnTo>
                  <a:lnTo>
                    <a:pt x="273215" y="538962"/>
                  </a:lnTo>
                  <a:lnTo>
                    <a:pt x="254127" y="525983"/>
                  </a:lnTo>
                  <a:lnTo>
                    <a:pt x="254127" y="552234"/>
                  </a:lnTo>
                  <a:lnTo>
                    <a:pt x="206895" y="552234"/>
                  </a:lnTo>
                  <a:lnTo>
                    <a:pt x="206895" y="434365"/>
                  </a:lnTo>
                  <a:lnTo>
                    <a:pt x="253530" y="434365"/>
                  </a:lnTo>
                  <a:lnTo>
                    <a:pt x="253530" y="464134"/>
                  </a:lnTo>
                  <a:lnTo>
                    <a:pt x="255079" y="466864"/>
                  </a:lnTo>
                  <a:lnTo>
                    <a:pt x="289394" y="494601"/>
                  </a:lnTo>
                  <a:lnTo>
                    <a:pt x="320624" y="506120"/>
                  </a:lnTo>
                  <a:lnTo>
                    <a:pt x="320624" y="434365"/>
                  </a:lnTo>
                  <a:lnTo>
                    <a:pt x="320624" y="350367"/>
                  </a:lnTo>
                  <a:lnTo>
                    <a:pt x="277152" y="336359"/>
                  </a:lnTo>
                  <a:lnTo>
                    <a:pt x="241896" y="315315"/>
                  </a:lnTo>
                  <a:lnTo>
                    <a:pt x="217982" y="283845"/>
                  </a:lnTo>
                  <a:lnTo>
                    <a:pt x="209219" y="238302"/>
                  </a:lnTo>
                  <a:lnTo>
                    <a:pt x="209791" y="227736"/>
                  </a:lnTo>
                  <a:lnTo>
                    <a:pt x="223164" y="189890"/>
                  </a:lnTo>
                  <a:lnTo>
                    <a:pt x="250799" y="160756"/>
                  </a:lnTo>
                  <a:lnTo>
                    <a:pt x="288518" y="141795"/>
                  </a:lnTo>
                  <a:lnTo>
                    <a:pt x="320624" y="134467"/>
                  </a:lnTo>
                  <a:lnTo>
                    <a:pt x="320624" y="102933"/>
                  </a:lnTo>
                  <a:lnTo>
                    <a:pt x="367842" y="102933"/>
                  </a:lnTo>
                  <a:lnTo>
                    <a:pt x="367842" y="135064"/>
                  </a:lnTo>
                  <a:lnTo>
                    <a:pt x="377075" y="136423"/>
                  </a:lnTo>
                  <a:lnTo>
                    <a:pt x="417868" y="151079"/>
                  </a:lnTo>
                  <a:lnTo>
                    <a:pt x="423265" y="153733"/>
                  </a:lnTo>
                  <a:lnTo>
                    <a:pt x="423265" y="135623"/>
                  </a:lnTo>
                  <a:lnTo>
                    <a:pt x="471106" y="135623"/>
                  </a:lnTo>
                  <a:lnTo>
                    <a:pt x="471106" y="235978"/>
                  </a:lnTo>
                  <a:lnTo>
                    <a:pt x="423265" y="235978"/>
                  </a:lnTo>
                  <a:lnTo>
                    <a:pt x="423265" y="205651"/>
                  </a:lnTo>
                  <a:lnTo>
                    <a:pt x="417550" y="201942"/>
                  </a:lnTo>
                  <a:lnTo>
                    <a:pt x="375856" y="184226"/>
                  </a:lnTo>
                  <a:lnTo>
                    <a:pt x="367842" y="182308"/>
                  </a:lnTo>
                  <a:lnTo>
                    <a:pt x="367842" y="303682"/>
                  </a:lnTo>
                  <a:lnTo>
                    <a:pt x="380161" y="307962"/>
                  </a:lnTo>
                  <a:lnTo>
                    <a:pt x="391972" y="312648"/>
                  </a:lnTo>
                  <a:lnTo>
                    <a:pt x="434060" y="335622"/>
                  </a:lnTo>
                  <a:lnTo>
                    <a:pt x="464667" y="366839"/>
                  </a:lnTo>
                  <a:lnTo>
                    <a:pt x="481215" y="408495"/>
                  </a:lnTo>
                  <a:lnTo>
                    <a:pt x="483323" y="433793"/>
                  </a:lnTo>
                  <a:lnTo>
                    <a:pt x="483323" y="29070"/>
                  </a:lnTo>
                  <a:lnTo>
                    <a:pt x="479488" y="27139"/>
                  </a:lnTo>
                  <a:lnTo>
                    <a:pt x="436880" y="12344"/>
                  </a:lnTo>
                  <a:lnTo>
                    <a:pt x="391947" y="3149"/>
                  </a:lnTo>
                  <a:lnTo>
                    <a:pt x="345084" y="0"/>
                  </a:lnTo>
                  <a:lnTo>
                    <a:pt x="298259" y="3149"/>
                  </a:lnTo>
                  <a:lnTo>
                    <a:pt x="253326" y="12331"/>
                  </a:lnTo>
                  <a:lnTo>
                    <a:pt x="210731" y="27139"/>
                  </a:lnTo>
                  <a:lnTo>
                    <a:pt x="170878" y="47155"/>
                  </a:lnTo>
                  <a:lnTo>
                    <a:pt x="134162" y="71970"/>
                  </a:lnTo>
                  <a:lnTo>
                    <a:pt x="101015" y="101168"/>
                  </a:lnTo>
                  <a:lnTo>
                    <a:pt x="71831" y="134340"/>
                  </a:lnTo>
                  <a:lnTo>
                    <a:pt x="47040" y="171069"/>
                  </a:lnTo>
                  <a:lnTo>
                    <a:pt x="27038" y="210959"/>
                  </a:lnTo>
                  <a:lnTo>
                    <a:pt x="12242" y="253580"/>
                  </a:lnTo>
                  <a:lnTo>
                    <a:pt x="3060" y="298526"/>
                  </a:lnTo>
                  <a:lnTo>
                    <a:pt x="0" y="343941"/>
                  </a:lnTo>
                  <a:lnTo>
                    <a:pt x="38" y="347294"/>
                  </a:lnTo>
                  <a:lnTo>
                    <a:pt x="3060" y="392264"/>
                  </a:lnTo>
                  <a:lnTo>
                    <a:pt x="12242" y="437210"/>
                  </a:lnTo>
                  <a:lnTo>
                    <a:pt x="27038" y="479831"/>
                  </a:lnTo>
                  <a:lnTo>
                    <a:pt x="47040" y="519722"/>
                  </a:lnTo>
                  <a:lnTo>
                    <a:pt x="71831" y="556450"/>
                  </a:lnTo>
                  <a:lnTo>
                    <a:pt x="101015" y="589622"/>
                  </a:lnTo>
                  <a:lnTo>
                    <a:pt x="134162" y="618820"/>
                  </a:lnTo>
                  <a:lnTo>
                    <a:pt x="170878" y="643636"/>
                  </a:lnTo>
                  <a:lnTo>
                    <a:pt x="210731" y="663651"/>
                  </a:lnTo>
                  <a:lnTo>
                    <a:pt x="253326" y="678459"/>
                  </a:lnTo>
                  <a:lnTo>
                    <a:pt x="298246" y="687641"/>
                  </a:lnTo>
                  <a:lnTo>
                    <a:pt x="345084" y="690803"/>
                  </a:lnTo>
                  <a:lnTo>
                    <a:pt x="391947" y="687641"/>
                  </a:lnTo>
                  <a:lnTo>
                    <a:pt x="436880" y="678459"/>
                  </a:lnTo>
                  <a:lnTo>
                    <a:pt x="479488" y="663651"/>
                  </a:lnTo>
                  <a:lnTo>
                    <a:pt x="519353" y="643636"/>
                  </a:lnTo>
                  <a:lnTo>
                    <a:pt x="556069" y="618820"/>
                  </a:lnTo>
                  <a:lnTo>
                    <a:pt x="589216" y="589622"/>
                  </a:lnTo>
                  <a:lnTo>
                    <a:pt x="618401" y="556450"/>
                  </a:lnTo>
                  <a:lnTo>
                    <a:pt x="643191" y="519722"/>
                  </a:lnTo>
                  <a:lnTo>
                    <a:pt x="663194" y="479831"/>
                  </a:lnTo>
                  <a:lnTo>
                    <a:pt x="677989" y="437210"/>
                  </a:lnTo>
                  <a:lnTo>
                    <a:pt x="687171" y="392264"/>
                  </a:lnTo>
                  <a:lnTo>
                    <a:pt x="690321" y="345401"/>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11578956" y="6158849"/>
            <a:ext cx="1790700" cy="1409700"/>
            <a:chOff x="11578956" y="6158849"/>
            <a:chExt cx="1790700" cy="1409700"/>
          </a:xfrm>
        </p:grpSpPr>
        <p:sp>
          <p:nvSpPr>
            <p:cNvPr id="12" name="object 12"/>
            <p:cNvSpPr/>
            <p:nvPr/>
          </p:nvSpPr>
          <p:spPr>
            <a:xfrm>
              <a:off x="11578956" y="6158849"/>
              <a:ext cx="1790700" cy="1409700"/>
            </a:xfrm>
            <a:custGeom>
              <a:avLst/>
              <a:gdLst/>
              <a:ahLst/>
              <a:cxnLst/>
              <a:rect l="l" t="t" r="r" b="b"/>
              <a:pathLst>
                <a:path w="1790700" h="1409700">
                  <a:moveTo>
                    <a:pt x="1790700" y="1409700"/>
                  </a:moveTo>
                  <a:lnTo>
                    <a:pt x="0" y="1409700"/>
                  </a:lnTo>
                  <a:lnTo>
                    <a:pt x="0" y="0"/>
                  </a:lnTo>
                  <a:lnTo>
                    <a:pt x="1790700" y="0"/>
                  </a:lnTo>
                  <a:lnTo>
                    <a:pt x="1790700" y="1409700"/>
                  </a:lnTo>
                  <a:close/>
                </a:path>
              </a:pathLst>
            </a:custGeom>
            <a:solidFill>
              <a:srgbClr val="FBAF03"/>
            </a:solidFill>
          </p:spPr>
          <p:txBody>
            <a:bodyPr wrap="square" lIns="0" tIns="0" rIns="0" bIns="0" rtlCol="0"/>
            <a:lstStyle/>
            <a:p>
              <a:endParaRPr/>
            </a:p>
          </p:txBody>
        </p:sp>
        <p:sp>
          <p:nvSpPr>
            <p:cNvPr id="13" name="object 13"/>
            <p:cNvSpPr/>
            <p:nvPr/>
          </p:nvSpPr>
          <p:spPr>
            <a:xfrm>
              <a:off x="12142063" y="6429519"/>
              <a:ext cx="658495" cy="866140"/>
            </a:xfrm>
            <a:custGeom>
              <a:avLst/>
              <a:gdLst/>
              <a:ahLst/>
              <a:cxnLst/>
              <a:rect l="l" t="t" r="r" b="b"/>
              <a:pathLst>
                <a:path w="658495" h="866140">
                  <a:moveTo>
                    <a:pt x="654035" y="866139"/>
                  </a:moveTo>
                  <a:lnTo>
                    <a:pt x="4416" y="866139"/>
                  </a:lnTo>
                  <a:lnTo>
                    <a:pt x="0" y="861059"/>
                  </a:lnTo>
                  <a:lnTo>
                    <a:pt x="0" y="3809"/>
                  </a:lnTo>
                  <a:lnTo>
                    <a:pt x="4416" y="0"/>
                  </a:lnTo>
                  <a:lnTo>
                    <a:pt x="654035" y="0"/>
                  </a:lnTo>
                  <a:lnTo>
                    <a:pt x="658452" y="3809"/>
                  </a:lnTo>
                  <a:lnTo>
                    <a:pt x="658452" y="60959"/>
                  </a:lnTo>
                  <a:lnTo>
                    <a:pt x="58616" y="60959"/>
                  </a:lnTo>
                  <a:lnTo>
                    <a:pt x="54949" y="64769"/>
                  </a:lnTo>
                  <a:lnTo>
                    <a:pt x="54949" y="232409"/>
                  </a:lnTo>
                  <a:lnTo>
                    <a:pt x="58616" y="236219"/>
                  </a:lnTo>
                  <a:lnTo>
                    <a:pt x="658452" y="236219"/>
                  </a:lnTo>
                  <a:lnTo>
                    <a:pt x="658452" y="284479"/>
                  </a:lnTo>
                  <a:lnTo>
                    <a:pt x="112921" y="284479"/>
                  </a:lnTo>
                  <a:lnTo>
                    <a:pt x="71925" y="300989"/>
                  </a:lnTo>
                  <a:lnTo>
                    <a:pt x="54949" y="342899"/>
                  </a:lnTo>
                  <a:lnTo>
                    <a:pt x="59503" y="364489"/>
                  </a:lnTo>
                  <a:lnTo>
                    <a:pt x="71925" y="383539"/>
                  </a:lnTo>
                  <a:lnTo>
                    <a:pt x="90351" y="396239"/>
                  </a:lnTo>
                  <a:lnTo>
                    <a:pt x="112921" y="400049"/>
                  </a:lnTo>
                  <a:lnTo>
                    <a:pt x="658452" y="400049"/>
                  </a:lnTo>
                  <a:lnTo>
                    <a:pt x="658452" y="411479"/>
                  </a:lnTo>
                  <a:lnTo>
                    <a:pt x="112921" y="411479"/>
                  </a:lnTo>
                  <a:lnTo>
                    <a:pt x="71925" y="429259"/>
                  </a:lnTo>
                  <a:lnTo>
                    <a:pt x="54949" y="469899"/>
                  </a:lnTo>
                  <a:lnTo>
                    <a:pt x="59503" y="492759"/>
                  </a:lnTo>
                  <a:lnTo>
                    <a:pt x="71925" y="510539"/>
                  </a:lnTo>
                  <a:lnTo>
                    <a:pt x="90351" y="523239"/>
                  </a:lnTo>
                  <a:lnTo>
                    <a:pt x="112921" y="527049"/>
                  </a:lnTo>
                  <a:lnTo>
                    <a:pt x="658452" y="527049"/>
                  </a:lnTo>
                  <a:lnTo>
                    <a:pt x="658452" y="538479"/>
                  </a:lnTo>
                  <a:lnTo>
                    <a:pt x="112921" y="538479"/>
                  </a:lnTo>
                  <a:lnTo>
                    <a:pt x="90351" y="543559"/>
                  </a:lnTo>
                  <a:lnTo>
                    <a:pt x="71925" y="556259"/>
                  </a:lnTo>
                  <a:lnTo>
                    <a:pt x="59503" y="574039"/>
                  </a:lnTo>
                  <a:lnTo>
                    <a:pt x="54949" y="596899"/>
                  </a:lnTo>
                  <a:lnTo>
                    <a:pt x="59503" y="619759"/>
                  </a:lnTo>
                  <a:lnTo>
                    <a:pt x="71925" y="637539"/>
                  </a:lnTo>
                  <a:lnTo>
                    <a:pt x="90351" y="650239"/>
                  </a:lnTo>
                  <a:lnTo>
                    <a:pt x="112921" y="655319"/>
                  </a:lnTo>
                  <a:lnTo>
                    <a:pt x="495000" y="655319"/>
                  </a:lnTo>
                  <a:lnTo>
                    <a:pt x="495000" y="666749"/>
                  </a:lnTo>
                  <a:lnTo>
                    <a:pt x="112921" y="666749"/>
                  </a:lnTo>
                  <a:lnTo>
                    <a:pt x="90351" y="670559"/>
                  </a:lnTo>
                  <a:lnTo>
                    <a:pt x="71925" y="683259"/>
                  </a:lnTo>
                  <a:lnTo>
                    <a:pt x="59503" y="702309"/>
                  </a:lnTo>
                  <a:lnTo>
                    <a:pt x="54949" y="723899"/>
                  </a:lnTo>
                  <a:lnTo>
                    <a:pt x="59503" y="746759"/>
                  </a:lnTo>
                  <a:lnTo>
                    <a:pt x="71925" y="765809"/>
                  </a:lnTo>
                  <a:lnTo>
                    <a:pt x="90351" y="777239"/>
                  </a:lnTo>
                  <a:lnTo>
                    <a:pt x="112921" y="782319"/>
                  </a:lnTo>
                  <a:lnTo>
                    <a:pt x="658452" y="782319"/>
                  </a:lnTo>
                  <a:lnTo>
                    <a:pt x="658452" y="861059"/>
                  </a:lnTo>
                  <a:lnTo>
                    <a:pt x="654035" y="866139"/>
                  </a:lnTo>
                  <a:close/>
                </a:path>
                <a:path w="658495" h="866140">
                  <a:moveTo>
                    <a:pt x="658452" y="236219"/>
                  </a:moveTo>
                  <a:lnTo>
                    <a:pt x="599888" y="236219"/>
                  </a:lnTo>
                  <a:lnTo>
                    <a:pt x="603555" y="232409"/>
                  </a:lnTo>
                  <a:lnTo>
                    <a:pt x="603555" y="64769"/>
                  </a:lnTo>
                  <a:lnTo>
                    <a:pt x="599888" y="60959"/>
                  </a:lnTo>
                  <a:lnTo>
                    <a:pt x="658452" y="60959"/>
                  </a:lnTo>
                  <a:lnTo>
                    <a:pt x="658452" y="236219"/>
                  </a:lnTo>
                  <a:close/>
                </a:path>
                <a:path w="658495" h="866140">
                  <a:moveTo>
                    <a:pt x="259558" y="400049"/>
                  </a:moveTo>
                  <a:lnTo>
                    <a:pt x="112921" y="400049"/>
                  </a:lnTo>
                  <a:lnTo>
                    <a:pt x="135474" y="396239"/>
                  </a:lnTo>
                  <a:lnTo>
                    <a:pt x="153893" y="383539"/>
                  </a:lnTo>
                  <a:lnTo>
                    <a:pt x="166311" y="364489"/>
                  </a:lnTo>
                  <a:lnTo>
                    <a:pt x="170865" y="342899"/>
                  </a:lnTo>
                  <a:lnTo>
                    <a:pt x="166311" y="320039"/>
                  </a:lnTo>
                  <a:lnTo>
                    <a:pt x="153893" y="300989"/>
                  </a:lnTo>
                  <a:lnTo>
                    <a:pt x="135474" y="289559"/>
                  </a:lnTo>
                  <a:lnTo>
                    <a:pt x="112921" y="284479"/>
                  </a:lnTo>
                  <a:lnTo>
                    <a:pt x="259558" y="284479"/>
                  </a:lnTo>
                  <a:lnTo>
                    <a:pt x="237005" y="289559"/>
                  </a:lnTo>
                  <a:lnTo>
                    <a:pt x="218586" y="300989"/>
                  </a:lnTo>
                  <a:lnTo>
                    <a:pt x="206168" y="320039"/>
                  </a:lnTo>
                  <a:lnTo>
                    <a:pt x="201614" y="342899"/>
                  </a:lnTo>
                  <a:lnTo>
                    <a:pt x="206168" y="364489"/>
                  </a:lnTo>
                  <a:lnTo>
                    <a:pt x="218586" y="383539"/>
                  </a:lnTo>
                  <a:lnTo>
                    <a:pt x="237005" y="396239"/>
                  </a:lnTo>
                  <a:lnTo>
                    <a:pt x="259558" y="400049"/>
                  </a:lnTo>
                  <a:close/>
                </a:path>
                <a:path w="658495" h="866140">
                  <a:moveTo>
                    <a:pt x="406224" y="400049"/>
                  </a:moveTo>
                  <a:lnTo>
                    <a:pt x="259558" y="400049"/>
                  </a:lnTo>
                  <a:lnTo>
                    <a:pt x="282124" y="396239"/>
                  </a:lnTo>
                  <a:lnTo>
                    <a:pt x="300540" y="383539"/>
                  </a:lnTo>
                  <a:lnTo>
                    <a:pt x="312952" y="364489"/>
                  </a:lnTo>
                  <a:lnTo>
                    <a:pt x="317502" y="342899"/>
                  </a:lnTo>
                  <a:lnTo>
                    <a:pt x="312952" y="320039"/>
                  </a:lnTo>
                  <a:lnTo>
                    <a:pt x="300540" y="300989"/>
                  </a:lnTo>
                  <a:lnTo>
                    <a:pt x="282124" y="289559"/>
                  </a:lnTo>
                  <a:lnTo>
                    <a:pt x="259558" y="284479"/>
                  </a:lnTo>
                  <a:lnTo>
                    <a:pt x="406224" y="284479"/>
                  </a:lnTo>
                  <a:lnTo>
                    <a:pt x="383667" y="289559"/>
                  </a:lnTo>
                  <a:lnTo>
                    <a:pt x="365269" y="300989"/>
                  </a:lnTo>
                  <a:lnTo>
                    <a:pt x="352876" y="320039"/>
                  </a:lnTo>
                  <a:lnTo>
                    <a:pt x="348335" y="342899"/>
                  </a:lnTo>
                  <a:lnTo>
                    <a:pt x="352876" y="364489"/>
                  </a:lnTo>
                  <a:lnTo>
                    <a:pt x="365269" y="383539"/>
                  </a:lnTo>
                  <a:lnTo>
                    <a:pt x="383667" y="396239"/>
                  </a:lnTo>
                  <a:lnTo>
                    <a:pt x="406224" y="400049"/>
                  </a:lnTo>
                  <a:close/>
                </a:path>
                <a:path w="658495" h="866140">
                  <a:moveTo>
                    <a:pt x="552917" y="400049"/>
                  </a:moveTo>
                  <a:lnTo>
                    <a:pt x="406224" y="400049"/>
                  </a:lnTo>
                  <a:lnTo>
                    <a:pt x="428801" y="396239"/>
                  </a:lnTo>
                  <a:lnTo>
                    <a:pt x="447216" y="383539"/>
                  </a:lnTo>
                  <a:lnTo>
                    <a:pt x="459621" y="364489"/>
                  </a:lnTo>
                  <a:lnTo>
                    <a:pt x="464167" y="342899"/>
                  </a:lnTo>
                  <a:lnTo>
                    <a:pt x="459621" y="320039"/>
                  </a:lnTo>
                  <a:lnTo>
                    <a:pt x="447216" y="300989"/>
                  </a:lnTo>
                  <a:lnTo>
                    <a:pt x="428801" y="289559"/>
                  </a:lnTo>
                  <a:lnTo>
                    <a:pt x="406224" y="284479"/>
                  </a:lnTo>
                  <a:lnTo>
                    <a:pt x="552917" y="284479"/>
                  </a:lnTo>
                  <a:lnTo>
                    <a:pt x="530367" y="289559"/>
                  </a:lnTo>
                  <a:lnTo>
                    <a:pt x="511959" y="300989"/>
                  </a:lnTo>
                  <a:lnTo>
                    <a:pt x="499550" y="320039"/>
                  </a:lnTo>
                  <a:lnTo>
                    <a:pt x="495000" y="342899"/>
                  </a:lnTo>
                  <a:lnTo>
                    <a:pt x="499550" y="364489"/>
                  </a:lnTo>
                  <a:lnTo>
                    <a:pt x="511959" y="383539"/>
                  </a:lnTo>
                  <a:lnTo>
                    <a:pt x="530367" y="396239"/>
                  </a:lnTo>
                  <a:lnTo>
                    <a:pt x="552917" y="400049"/>
                  </a:lnTo>
                  <a:close/>
                </a:path>
                <a:path w="658495" h="866140">
                  <a:moveTo>
                    <a:pt x="658452" y="400049"/>
                  </a:moveTo>
                  <a:lnTo>
                    <a:pt x="552917" y="400049"/>
                  </a:lnTo>
                  <a:lnTo>
                    <a:pt x="575486" y="396239"/>
                  </a:lnTo>
                  <a:lnTo>
                    <a:pt x="593913" y="383539"/>
                  </a:lnTo>
                  <a:lnTo>
                    <a:pt x="606334" y="364489"/>
                  </a:lnTo>
                  <a:lnTo>
                    <a:pt x="610888" y="342899"/>
                  </a:lnTo>
                  <a:lnTo>
                    <a:pt x="606334" y="320039"/>
                  </a:lnTo>
                  <a:lnTo>
                    <a:pt x="593913" y="300989"/>
                  </a:lnTo>
                  <a:lnTo>
                    <a:pt x="575486" y="289559"/>
                  </a:lnTo>
                  <a:lnTo>
                    <a:pt x="552917" y="284479"/>
                  </a:lnTo>
                  <a:lnTo>
                    <a:pt x="658452" y="284479"/>
                  </a:lnTo>
                  <a:lnTo>
                    <a:pt x="658452" y="400049"/>
                  </a:lnTo>
                  <a:close/>
                </a:path>
                <a:path w="658495" h="866140">
                  <a:moveTo>
                    <a:pt x="259558" y="527049"/>
                  </a:moveTo>
                  <a:lnTo>
                    <a:pt x="112921" y="527049"/>
                  </a:lnTo>
                  <a:lnTo>
                    <a:pt x="135474" y="523239"/>
                  </a:lnTo>
                  <a:lnTo>
                    <a:pt x="153893" y="510539"/>
                  </a:lnTo>
                  <a:lnTo>
                    <a:pt x="166311" y="492759"/>
                  </a:lnTo>
                  <a:lnTo>
                    <a:pt x="170865" y="469899"/>
                  </a:lnTo>
                  <a:lnTo>
                    <a:pt x="166311" y="447039"/>
                  </a:lnTo>
                  <a:lnTo>
                    <a:pt x="153893" y="429259"/>
                  </a:lnTo>
                  <a:lnTo>
                    <a:pt x="135474" y="416559"/>
                  </a:lnTo>
                  <a:lnTo>
                    <a:pt x="112921" y="411479"/>
                  </a:lnTo>
                  <a:lnTo>
                    <a:pt x="259558" y="411479"/>
                  </a:lnTo>
                  <a:lnTo>
                    <a:pt x="237005" y="416559"/>
                  </a:lnTo>
                  <a:lnTo>
                    <a:pt x="218586" y="429259"/>
                  </a:lnTo>
                  <a:lnTo>
                    <a:pt x="206168" y="447039"/>
                  </a:lnTo>
                  <a:lnTo>
                    <a:pt x="201614" y="469899"/>
                  </a:lnTo>
                  <a:lnTo>
                    <a:pt x="206168" y="492759"/>
                  </a:lnTo>
                  <a:lnTo>
                    <a:pt x="218586" y="510539"/>
                  </a:lnTo>
                  <a:lnTo>
                    <a:pt x="237005" y="523239"/>
                  </a:lnTo>
                  <a:lnTo>
                    <a:pt x="259558" y="527049"/>
                  </a:lnTo>
                  <a:close/>
                </a:path>
                <a:path w="658495" h="866140">
                  <a:moveTo>
                    <a:pt x="406224" y="527049"/>
                  </a:moveTo>
                  <a:lnTo>
                    <a:pt x="259558" y="527049"/>
                  </a:lnTo>
                  <a:lnTo>
                    <a:pt x="282124" y="523239"/>
                  </a:lnTo>
                  <a:lnTo>
                    <a:pt x="300540" y="510539"/>
                  </a:lnTo>
                  <a:lnTo>
                    <a:pt x="312952" y="492759"/>
                  </a:lnTo>
                  <a:lnTo>
                    <a:pt x="317502" y="469899"/>
                  </a:lnTo>
                  <a:lnTo>
                    <a:pt x="312952" y="447039"/>
                  </a:lnTo>
                  <a:lnTo>
                    <a:pt x="300540" y="429259"/>
                  </a:lnTo>
                  <a:lnTo>
                    <a:pt x="282124" y="416559"/>
                  </a:lnTo>
                  <a:lnTo>
                    <a:pt x="259558" y="411479"/>
                  </a:lnTo>
                  <a:lnTo>
                    <a:pt x="406224" y="411479"/>
                  </a:lnTo>
                  <a:lnTo>
                    <a:pt x="383667" y="416559"/>
                  </a:lnTo>
                  <a:lnTo>
                    <a:pt x="365269" y="429259"/>
                  </a:lnTo>
                  <a:lnTo>
                    <a:pt x="352876" y="447039"/>
                  </a:lnTo>
                  <a:lnTo>
                    <a:pt x="348335" y="469899"/>
                  </a:lnTo>
                  <a:lnTo>
                    <a:pt x="352876" y="492759"/>
                  </a:lnTo>
                  <a:lnTo>
                    <a:pt x="365269" y="510539"/>
                  </a:lnTo>
                  <a:lnTo>
                    <a:pt x="383667" y="523239"/>
                  </a:lnTo>
                  <a:lnTo>
                    <a:pt x="406224" y="527049"/>
                  </a:lnTo>
                  <a:close/>
                </a:path>
                <a:path w="658495" h="866140">
                  <a:moveTo>
                    <a:pt x="552917" y="527049"/>
                  </a:moveTo>
                  <a:lnTo>
                    <a:pt x="406224" y="527049"/>
                  </a:lnTo>
                  <a:lnTo>
                    <a:pt x="428801" y="523239"/>
                  </a:lnTo>
                  <a:lnTo>
                    <a:pt x="447216" y="510539"/>
                  </a:lnTo>
                  <a:lnTo>
                    <a:pt x="459621" y="492759"/>
                  </a:lnTo>
                  <a:lnTo>
                    <a:pt x="464167" y="469899"/>
                  </a:lnTo>
                  <a:lnTo>
                    <a:pt x="459621" y="447039"/>
                  </a:lnTo>
                  <a:lnTo>
                    <a:pt x="447216" y="429259"/>
                  </a:lnTo>
                  <a:lnTo>
                    <a:pt x="428801" y="416559"/>
                  </a:lnTo>
                  <a:lnTo>
                    <a:pt x="406224" y="411479"/>
                  </a:lnTo>
                  <a:lnTo>
                    <a:pt x="552917" y="411479"/>
                  </a:lnTo>
                  <a:lnTo>
                    <a:pt x="530367" y="416559"/>
                  </a:lnTo>
                  <a:lnTo>
                    <a:pt x="511959" y="429259"/>
                  </a:lnTo>
                  <a:lnTo>
                    <a:pt x="499550" y="447039"/>
                  </a:lnTo>
                  <a:lnTo>
                    <a:pt x="495000" y="469899"/>
                  </a:lnTo>
                  <a:lnTo>
                    <a:pt x="499550" y="492759"/>
                  </a:lnTo>
                  <a:lnTo>
                    <a:pt x="511959" y="510539"/>
                  </a:lnTo>
                  <a:lnTo>
                    <a:pt x="530367" y="523239"/>
                  </a:lnTo>
                  <a:lnTo>
                    <a:pt x="552917" y="527049"/>
                  </a:lnTo>
                  <a:close/>
                </a:path>
                <a:path w="658495" h="866140">
                  <a:moveTo>
                    <a:pt x="658452" y="527049"/>
                  </a:moveTo>
                  <a:lnTo>
                    <a:pt x="552917" y="527049"/>
                  </a:lnTo>
                  <a:lnTo>
                    <a:pt x="575486" y="523239"/>
                  </a:lnTo>
                  <a:lnTo>
                    <a:pt x="593913" y="510539"/>
                  </a:lnTo>
                  <a:lnTo>
                    <a:pt x="606334" y="492759"/>
                  </a:lnTo>
                  <a:lnTo>
                    <a:pt x="610888" y="469899"/>
                  </a:lnTo>
                  <a:lnTo>
                    <a:pt x="606334" y="447039"/>
                  </a:lnTo>
                  <a:lnTo>
                    <a:pt x="593913" y="429259"/>
                  </a:lnTo>
                  <a:lnTo>
                    <a:pt x="575486" y="416559"/>
                  </a:lnTo>
                  <a:lnTo>
                    <a:pt x="552917" y="411479"/>
                  </a:lnTo>
                  <a:lnTo>
                    <a:pt x="658452" y="411479"/>
                  </a:lnTo>
                  <a:lnTo>
                    <a:pt x="658452" y="527049"/>
                  </a:lnTo>
                  <a:close/>
                </a:path>
                <a:path w="658495" h="866140">
                  <a:moveTo>
                    <a:pt x="259558" y="655319"/>
                  </a:moveTo>
                  <a:lnTo>
                    <a:pt x="112921" y="655319"/>
                  </a:lnTo>
                  <a:lnTo>
                    <a:pt x="135474" y="650239"/>
                  </a:lnTo>
                  <a:lnTo>
                    <a:pt x="153893" y="637539"/>
                  </a:lnTo>
                  <a:lnTo>
                    <a:pt x="166311" y="619759"/>
                  </a:lnTo>
                  <a:lnTo>
                    <a:pt x="170865" y="596899"/>
                  </a:lnTo>
                  <a:lnTo>
                    <a:pt x="166311" y="574039"/>
                  </a:lnTo>
                  <a:lnTo>
                    <a:pt x="153893" y="556259"/>
                  </a:lnTo>
                  <a:lnTo>
                    <a:pt x="135474" y="543559"/>
                  </a:lnTo>
                  <a:lnTo>
                    <a:pt x="112921" y="538479"/>
                  </a:lnTo>
                  <a:lnTo>
                    <a:pt x="259558" y="538479"/>
                  </a:lnTo>
                  <a:lnTo>
                    <a:pt x="237005" y="543559"/>
                  </a:lnTo>
                  <a:lnTo>
                    <a:pt x="218586" y="556259"/>
                  </a:lnTo>
                  <a:lnTo>
                    <a:pt x="206168" y="574039"/>
                  </a:lnTo>
                  <a:lnTo>
                    <a:pt x="201614" y="596899"/>
                  </a:lnTo>
                  <a:lnTo>
                    <a:pt x="206168" y="619759"/>
                  </a:lnTo>
                  <a:lnTo>
                    <a:pt x="218586" y="637539"/>
                  </a:lnTo>
                  <a:lnTo>
                    <a:pt x="237005" y="650239"/>
                  </a:lnTo>
                  <a:lnTo>
                    <a:pt x="259558" y="655319"/>
                  </a:lnTo>
                  <a:close/>
                </a:path>
                <a:path w="658495" h="866140">
                  <a:moveTo>
                    <a:pt x="406224" y="655319"/>
                  </a:moveTo>
                  <a:lnTo>
                    <a:pt x="259558" y="655319"/>
                  </a:lnTo>
                  <a:lnTo>
                    <a:pt x="282124" y="650239"/>
                  </a:lnTo>
                  <a:lnTo>
                    <a:pt x="300540" y="637539"/>
                  </a:lnTo>
                  <a:lnTo>
                    <a:pt x="312952" y="619759"/>
                  </a:lnTo>
                  <a:lnTo>
                    <a:pt x="317502" y="596899"/>
                  </a:lnTo>
                  <a:lnTo>
                    <a:pt x="312952" y="574039"/>
                  </a:lnTo>
                  <a:lnTo>
                    <a:pt x="300540" y="556259"/>
                  </a:lnTo>
                  <a:lnTo>
                    <a:pt x="282124" y="543559"/>
                  </a:lnTo>
                  <a:lnTo>
                    <a:pt x="259558" y="538479"/>
                  </a:lnTo>
                  <a:lnTo>
                    <a:pt x="406224" y="538479"/>
                  </a:lnTo>
                  <a:lnTo>
                    <a:pt x="383667" y="543559"/>
                  </a:lnTo>
                  <a:lnTo>
                    <a:pt x="365269" y="556259"/>
                  </a:lnTo>
                  <a:lnTo>
                    <a:pt x="352876" y="574039"/>
                  </a:lnTo>
                  <a:lnTo>
                    <a:pt x="348335" y="596899"/>
                  </a:lnTo>
                  <a:lnTo>
                    <a:pt x="352876" y="619759"/>
                  </a:lnTo>
                  <a:lnTo>
                    <a:pt x="365269" y="637539"/>
                  </a:lnTo>
                  <a:lnTo>
                    <a:pt x="383667" y="650239"/>
                  </a:lnTo>
                  <a:lnTo>
                    <a:pt x="406224" y="655319"/>
                  </a:lnTo>
                  <a:close/>
                </a:path>
                <a:path w="658495" h="866140">
                  <a:moveTo>
                    <a:pt x="495000" y="655319"/>
                  </a:moveTo>
                  <a:lnTo>
                    <a:pt x="406224" y="655319"/>
                  </a:lnTo>
                  <a:lnTo>
                    <a:pt x="428801" y="650239"/>
                  </a:lnTo>
                  <a:lnTo>
                    <a:pt x="447216" y="637539"/>
                  </a:lnTo>
                  <a:lnTo>
                    <a:pt x="459621" y="619759"/>
                  </a:lnTo>
                  <a:lnTo>
                    <a:pt x="464167" y="596899"/>
                  </a:lnTo>
                  <a:lnTo>
                    <a:pt x="459621" y="574039"/>
                  </a:lnTo>
                  <a:lnTo>
                    <a:pt x="447216" y="556259"/>
                  </a:lnTo>
                  <a:lnTo>
                    <a:pt x="428801" y="543559"/>
                  </a:lnTo>
                  <a:lnTo>
                    <a:pt x="406224" y="538479"/>
                  </a:lnTo>
                  <a:lnTo>
                    <a:pt x="658452" y="538479"/>
                  </a:lnTo>
                  <a:lnTo>
                    <a:pt x="658452" y="560069"/>
                  </a:lnTo>
                  <a:lnTo>
                    <a:pt x="497417" y="560069"/>
                  </a:lnTo>
                  <a:lnTo>
                    <a:pt x="495000" y="562609"/>
                  </a:lnTo>
                  <a:lnTo>
                    <a:pt x="495000" y="655319"/>
                  </a:lnTo>
                  <a:close/>
                </a:path>
                <a:path w="658495" h="866140">
                  <a:moveTo>
                    <a:pt x="658452" y="782319"/>
                  </a:moveTo>
                  <a:lnTo>
                    <a:pt x="608416" y="782319"/>
                  </a:lnTo>
                  <a:lnTo>
                    <a:pt x="610888" y="779779"/>
                  </a:lnTo>
                  <a:lnTo>
                    <a:pt x="610888" y="562609"/>
                  </a:lnTo>
                  <a:lnTo>
                    <a:pt x="608416" y="560069"/>
                  </a:lnTo>
                  <a:lnTo>
                    <a:pt x="658452" y="560069"/>
                  </a:lnTo>
                  <a:lnTo>
                    <a:pt x="658452" y="782319"/>
                  </a:lnTo>
                  <a:close/>
                </a:path>
                <a:path w="658495" h="866140">
                  <a:moveTo>
                    <a:pt x="259558" y="782319"/>
                  </a:moveTo>
                  <a:lnTo>
                    <a:pt x="112921" y="782319"/>
                  </a:lnTo>
                  <a:lnTo>
                    <a:pt x="135474" y="777239"/>
                  </a:lnTo>
                  <a:lnTo>
                    <a:pt x="153893" y="765809"/>
                  </a:lnTo>
                  <a:lnTo>
                    <a:pt x="166311" y="746759"/>
                  </a:lnTo>
                  <a:lnTo>
                    <a:pt x="170865" y="723899"/>
                  </a:lnTo>
                  <a:lnTo>
                    <a:pt x="166311" y="702309"/>
                  </a:lnTo>
                  <a:lnTo>
                    <a:pt x="153893" y="683259"/>
                  </a:lnTo>
                  <a:lnTo>
                    <a:pt x="135474" y="670559"/>
                  </a:lnTo>
                  <a:lnTo>
                    <a:pt x="112921" y="666749"/>
                  </a:lnTo>
                  <a:lnTo>
                    <a:pt x="259558" y="666749"/>
                  </a:lnTo>
                  <a:lnTo>
                    <a:pt x="237005" y="670559"/>
                  </a:lnTo>
                  <a:lnTo>
                    <a:pt x="218586" y="683259"/>
                  </a:lnTo>
                  <a:lnTo>
                    <a:pt x="206168" y="702309"/>
                  </a:lnTo>
                  <a:lnTo>
                    <a:pt x="201614" y="723899"/>
                  </a:lnTo>
                  <a:lnTo>
                    <a:pt x="206168" y="746759"/>
                  </a:lnTo>
                  <a:lnTo>
                    <a:pt x="218586" y="765809"/>
                  </a:lnTo>
                  <a:lnTo>
                    <a:pt x="237005" y="777239"/>
                  </a:lnTo>
                  <a:lnTo>
                    <a:pt x="259558" y="782319"/>
                  </a:lnTo>
                  <a:close/>
                </a:path>
                <a:path w="658495" h="866140">
                  <a:moveTo>
                    <a:pt x="406224" y="782319"/>
                  </a:moveTo>
                  <a:lnTo>
                    <a:pt x="259558" y="782319"/>
                  </a:lnTo>
                  <a:lnTo>
                    <a:pt x="282124" y="777239"/>
                  </a:lnTo>
                  <a:lnTo>
                    <a:pt x="300540" y="765809"/>
                  </a:lnTo>
                  <a:lnTo>
                    <a:pt x="312952" y="746759"/>
                  </a:lnTo>
                  <a:lnTo>
                    <a:pt x="317502" y="723899"/>
                  </a:lnTo>
                  <a:lnTo>
                    <a:pt x="312952" y="702309"/>
                  </a:lnTo>
                  <a:lnTo>
                    <a:pt x="300540" y="683259"/>
                  </a:lnTo>
                  <a:lnTo>
                    <a:pt x="282124" y="670559"/>
                  </a:lnTo>
                  <a:lnTo>
                    <a:pt x="259558" y="666749"/>
                  </a:lnTo>
                  <a:lnTo>
                    <a:pt x="406224" y="666749"/>
                  </a:lnTo>
                  <a:lnTo>
                    <a:pt x="383667" y="670559"/>
                  </a:lnTo>
                  <a:lnTo>
                    <a:pt x="365269" y="683259"/>
                  </a:lnTo>
                  <a:lnTo>
                    <a:pt x="352876" y="702309"/>
                  </a:lnTo>
                  <a:lnTo>
                    <a:pt x="348335" y="723899"/>
                  </a:lnTo>
                  <a:lnTo>
                    <a:pt x="352876" y="746759"/>
                  </a:lnTo>
                  <a:lnTo>
                    <a:pt x="365269" y="765809"/>
                  </a:lnTo>
                  <a:lnTo>
                    <a:pt x="383667" y="777239"/>
                  </a:lnTo>
                  <a:lnTo>
                    <a:pt x="406224" y="782319"/>
                  </a:lnTo>
                  <a:close/>
                </a:path>
                <a:path w="658495" h="866140">
                  <a:moveTo>
                    <a:pt x="497417" y="782319"/>
                  </a:moveTo>
                  <a:lnTo>
                    <a:pt x="406224" y="782319"/>
                  </a:lnTo>
                  <a:lnTo>
                    <a:pt x="428801" y="777239"/>
                  </a:lnTo>
                  <a:lnTo>
                    <a:pt x="447216" y="765809"/>
                  </a:lnTo>
                  <a:lnTo>
                    <a:pt x="459621" y="746759"/>
                  </a:lnTo>
                  <a:lnTo>
                    <a:pt x="464167" y="723899"/>
                  </a:lnTo>
                  <a:lnTo>
                    <a:pt x="459621" y="702309"/>
                  </a:lnTo>
                  <a:lnTo>
                    <a:pt x="447216" y="683259"/>
                  </a:lnTo>
                  <a:lnTo>
                    <a:pt x="428801" y="670559"/>
                  </a:lnTo>
                  <a:lnTo>
                    <a:pt x="406224" y="666749"/>
                  </a:lnTo>
                  <a:lnTo>
                    <a:pt x="495000" y="666749"/>
                  </a:lnTo>
                  <a:lnTo>
                    <a:pt x="495000" y="779779"/>
                  </a:lnTo>
                  <a:lnTo>
                    <a:pt x="497417" y="782319"/>
                  </a:lnTo>
                  <a:close/>
                </a:path>
              </a:pathLst>
            </a:custGeom>
            <a:solidFill>
              <a:srgbClr val="FFFFFF"/>
            </a:solidFill>
          </p:spPr>
          <p:txBody>
            <a:bodyPr wrap="square" lIns="0" tIns="0" rIns="0" bIns="0" rtlCol="0"/>
            <a:lstStyle/>
            <a:p>
              <a:endParaRPr/>
            </a:p>
          </p:txBody>
        </p:sp>
      </p:grpSp>
      <p:grpSp>
        <p:nvGrpSpPr>
          <p:cNvPr id="14" name="object 14"/>
          <p:cNvGrpSpPr/>
          <p:nvPr/>
        </p:nvGrpSpPr>
        <p:grpSpPr>
          <a:xfrm>
            <a:off x="11578956" y="7630301"/>
            <a:ext cx="1790700" cy="1409700"/>
            <a:chOff x="11578956" y="7630301"/>
            <a:chExt cx="1790700" cy="1409700"/>
          </a:xfrm>
        </p:grpSpPr>
        <p:sp>
          <p:nvSpPr>
            <p:cNvPr id="15" name="object 15"/>
            <p:cNvSpPr/>
            <p:nvPr/>
          </p:nvSpPr>
          <p:spPr>
            <a:xfrm>
              <a:off x="11578956" y="7630301"/>
              <a:ext cx="1790700" cy="1409700"/>
            </a:xfrm>
            <a:custGeom>
              <a:avLst/>
              <a:gdLst/>
              <a:ahLst/>
              <a:cxnLst/>
              <a:rect l="l" t="t" r="r" b="b"/>
              <a:pathLst>
                <a:path w="1790700" h="1409700">
                  <a:moveTo>
                    <a:pt x="1790700" y="1409700"/>
                  </a:moveTo>
                  <a:lnTo>
                    <a:pt x="0" y="1409700"/>
                  </a:lnTo>
                  <a:lnTo>
                    <a:pt x="0" y="0"/>
                  </a:lnTo>
                  <a:lnTo>
                    <a:pt x="1790700" y="0"/>
                  </a:lnTo>
                  <a:lnTo>
                    <a:pt x="1790700" y="1409700"/>
                  </a:lnTo>
                  <a:close/>
                </a:path>
              </a:pathLst>
            </a:custGeom>
            <a:solidFill>
              <a:srgbClr val="FBAF03"/>
            </a:solidFill>
          </p:spPr>
          <p:txBody>
            <a:bodyPr wrap="square" lIns="0" tIns="0" rIns="0" bIns="0" rtlCol="0"/>
            <a:lstStyle/>
            <a:p>
              <a:endParaRPr/>
            </a:p>
          </p:txBody>
        </p:sp>
        <p:sp>
          <p:nvSpPr>
            <p:cNvPr id="16" name="object 16"/>
            <p:cNvSpPr/>
            <p:nvPr/>
          </p:nvSpPr>
          <p:spPr>
            <a:xfrm>
              <a:off x="12106161" y="7967230"/>
              <a:ext cx="730250" cy="730250"/>
            </a:xfrm>
            <a:custGeom>
              <a:avLst/>
              <a:gdLst/>
              <a:ahLst/>
              <a:cxnLst/>
              <a:rect l="l" t="t" r="r" b="b"/>
              <a:pathLst>
                <a:path w="730250" h="730250">
                  <a:moveTo>
                    <a:pt x="547687" y="471741"/>
                  </a:moveTo>
                  <a:lnTo>
                    <a:pt x="383374" y="374256"/>
                  </a:lnTo>
                  <a:lnTo>
                    <a:pt x="383374" y="182562"/>
                  </a:lnTo>
                  <a:lnTo>
                    <a:pt x="328612" y="182562"/>
                  </a:lnTo>
                  <a:lnTo>
                    <a:pt x="328612" y="401637"/>
                  </a:lnTo>
                  <a:lnTo>
                    <a:pt x="520115" y="516648"/>
                  </a:lnTo>
                  <a:lnTo>
                    <a:pt x="547687" y="471741"/>
                  </a:lnTo>
                  <a:close/>
                </a:path>
                <a:path w="730250" h="730250">
                  <a:moveTo>
                    <a:pt x="730250" y="365125"/>
                  </a:moveTo>
                  <a:lnTo>
                    <a:pt x="726909" y="315556"/>
                  </a:lnTo>
                  <a:lnTo>
                    <a:pt x="717194" y="268033"/>
                  </a:lnTo>
                  <a:lnTo>
                    <a:pt x="701535" y="222961"/>
                  </a:lnTo>
                  <a:lnTo>
                    <a:pt x="680364" y="180797"/>
                  </a:lnTo>
                  <a:lnTo>
                    <a:pt x="657225" y="146570"/>
                  </a:lnTo>
                  <a:lnTo>
                    <a:pt x="657225" y="365125"/>
                  </a:lnTo>
                  <a:lnTo>
                    <a:pt x="653402" y="412521"/>
                  </a:lnTo>
                  <a:lnTo>
                    <a:pt x="642340" y="457479"/>
                  </a:lnTo>
                  <a:lnTo>
                    <a:pt x="624624" y="499389"/>
                  </a:lnTo>
                  <a:lnTo>
                    <a:pt x="600875" y="537667"/>
                  </a:lnTo>
                  <a:lnTo>
                    <a:pt x="571690" y="571690"/>
                  </a:lnTo>
                  <a:lnTo>
                    <a:pt x="537654" y="600887"/>
                  </a:lnTo>
                  <a:lnTo>
                    <a:pt x="499389" y="624636"/>
                  </a:lnTo>
                  <a:lnTo>
                    <a:pt x="457466" y="642340"/>
                  </a:lnTo>
                  <a:lnTo>
                    <a:pt x="412521" y="653402"/>
                  </a:lnTo>
                  <a:lnTo>
                    <a:pt x="365125" y="657225"/>
                  </a:lnTo>
                  <a:lnTo>
                    <a:pt x="317728" y="653402"/>
                  </a:lnTo>
                  <a:lnTo>
                    <a:pt x="272770" y="642340"/>
                  </a:lnTo>
                  <a:lnTo>
                    <a:pt x="230860" y="624636"/>
                  </a:lnTo>
                  <a:lnTo>
                    <a:pt x="192582" y="600887"/>
                  </a:lnTo>
                  <a:lnTo>
                    <a:pt x="158546" y="571690"/>
                  </a:lnTo>
                  <a:lnTo>
                    <a:pt x="129362" y="537667"/>
                  </a:lnTo>
                  <a:lnTo>
                    <a:pt x="105613" y="499389"/>
                  </a:lnTo>
                  <a:lnTo>
                    <a:pt x="87909" y="457479"/>
                  </a:lnTo>
                  <a:lnTo>
                    <a:pt x="76847" y="412521"/>
                  </a:lnTo>
                  <a:lnTo>
                    <a:pt x="73025" y="365125"/>
                  </a:lnTo>
                  <a:lnTo>
                    <a:pt x="76847" y="317728"/>
                  </a:lnTo>
                  <a:lnTo>
                    <a:pt x="87909" y="272770"/>
                  </a:lnTo>
                  <a:lnTo>
                    <a:pt x="105613" y="230860"/>
                  </a:lnTo>
                  <a:lnTo>
                    <a:pt x="129362" y="192582"/>
                  </a:lnTo>
                  <a:lnTo>
                    <a:pt x="158546" y="158559"/>
                  </a:lnTo>
                  <a:lnTo>
                    <a:pt x="192582" y="129362"/>
                  </a:lnTo>
                  <a:lnTo>
                    <a:pt x="230860" y="105613"/>
                  </a:lnTo>
                  <a:lnTo>
                    <a:pt x="272770" y="87909"/>
                  </a:lnTo>
                  <a:lnTo>
                    <a:pt x="317728" y="76847"/>
                  </a:lnTo>
                  <a:lnTo>
                    <a:pt x="365125" y="73025"/>
                  </a:lnTo>
                  <a:lnTo>
                    <a:pt x="412521" y="76847"/>
                  </a:lnTo>
                  <a:lnTo>
                    <a:pt x="457466" y="87909"/>
                  </a:lnTo>
                  <a:lnTo>
                    <a:pt x="499389" y="105613"/>
                  </a:lnTo>
                  <a:lnTo>
                    <a:pt x="537654" y="129362"/>
                  </a:lnTo>
                  <a:lnTo>
                    <a:pt x="571690" y="158559"/>
                  </a:lnTo>
                  <a:lnTo>
                    <a:pt x="600875" y="192582"/>
                  </a:lnTo>
                  <a:lnTo>
                    <a:pt x="624624" y="230860"/>
                  </a:lnTo>
                  <a:lnTo>
                    <a:pt x="642340" y="272770"/>
                  </a:lnTo>
                  <a:lnTo>
                    <a:pt x="653402" y="317728"/>
                  </a:lnTo>
                  <a:lnTo>
                    <a:pt x="657225" y="365125"/>
                  </a:lnTo>
                  <a:lnTo>
                    <a:pt x="657225" y="146570"/>
                  </a:lnTo>
                  <a:lnTo>
                    <a:pt x="654126" y="141973"/>
                  </a:lnTo>
                  <a:lnTo>
                    <a:pt x="623239" y="106908"/>
                  </a:lnTo>
                  <a:lnTo>
                    <a:pt x="588162" y="76047"/>
                  </a:lnTo>
                  <a:lnTo>
                    <a:pt x="583666" y="73025"/>
                  </a:lnTo>
                  <a:lnTo>
                    <a:pt x="549300" y="49834"/>
                  </a:lnTo>
                  <a:lnTo>
                    <a:pt x="507123" y="28676"/>
                  </a:lnTo>
                  <a:lnTo>
                    <a:pt x="462038" y="13030"/>
                  </a:lnTo>
                  <a:lnTo>
                    <a:pt x="414502" y="3327"/>
                  </a:lnTo>
                  <a:lnTo>
                    <a:pt x="364934" y="0"/>
                  </a:lnTo>
                  <a:lnTo>
                    <a:pt x="315379" y="3327"/>
                  </a:lnTo>
                  <a:lnTo>
                    <a:pt x="267855" y="13030"/>
                  </a:lnTo>
                  <a:lnTo>
                    <a:pt x="222808" y="28676"/>
                  </a:lnTo>
                  <a:lnTo>
                    <a:pt x="180670" y="49834"/>
                  </a:lnTo>
                  <a:lnTo>
                    <a:pt x="141859" y="76047"/>
                  </a:lnTo>
                  <a:lnTo>
                    <a:pt x="106819" y="106908"/>
                  </a:lnTo>
                  <a:lnTo>
                    <a:pt x="75984" y="141973"/>
                  </a:lnTo>
                  <a:lnTo>
                    <a:pt x="49784" y="180797"/>
                  </a:lnTo>
                  <a:lnTo>
                    <a:pt x="28651" y="222961"/>
                  </a:lnTo>
                  <a:lnTo>
                    <a:pt x="13017" y="268033"/>
                  </a:lnTo>
                  <a:lnTo>
                    <a:pt x="3327" y="315556"/>
                  </a:lnTo>
                  <a:lnTo>
                    <a:pt x="0" y="365125"/>
                  </a:lnTo>
                  <a:lnTo>
                    <a:pt x="3327" y="414680"/>
                  </a:lnTo>
                  <a:lnTo>
                    <a:pt x="13017" y="462216"/>
                  </a:lnTo>
                  <a:lnTo>
                    <a:pt x="28651" y="507276"/>
                  </a:lnTo>
                  <a:lnTo>
                    <a:pt x="49784" y="549440"/>
                  </a:lnTo>
                  <a:lnTo>
                    <a:pt x="75984" y="588276"/>
                  </a:lnTo>
                  <a:lnTo>
                    <a:pt x="106819" y="623341"/>
                  </a:lnTo>
                  <a:lnTo>
                    <a:pt x="141859" y="654189"/>
                  </a:lnTo>
                  <a:lnTo>
                    <a:pt x="180670" y="680415"/>
                  </a:lnTo>
                  <a:lnTo>
                    <a:pt x="222808" y="701560"/>
                  </a:lnTo>
                  <a:lnTo>
                    <a:pt x="267855" y="717207"/>
                  </a:lnTo>
                  <a:lnTo>
                    <a:pt x="315379" y="726922"/>
                  </a:lnTo>
                  <a:lnTo>
                    <a:pt x="364934" y="730250"/>
                  </a:lnTo>
                  <a:lnTo>
                    <a:pt x="414502" y="726922"/>
                  </a:lnTo>
                  <a:lnTo>
                    <a:pt x="462038" y="717207"/>
                  </a:lnTo>
                  <a:lnTo>
                    <a:pt x="507123" y="701560"/>
                  </a:lnTo>
                  <a:lnTo>
                    <a:pt x="549300" y="680415"/>
                  </a:lnTo>
                  <a:lnTo>
                    <a:pt x="583666" y="657225"/>
                  </a:lnTo>
                  <a:lnTo>
                    <a:pt x="623239" y="623341"/>
                  </a:lnTo>
                  <a:lnTo>
                    <a:pt x="654126" y="588276"/>
                  </a:lnTo>
                  <a:lnTo>
                    <a:pt x="680364" y="549440"/>
                  </a:lnTo>
                  <a:lnTo>
                    <a:pt x="701535" y="507276"/>
                  </a:lnTo>
                  <a:lnTo>
                    <a:pt x="717194" y="462216"/>
                  </a:lnTo>
                  <a:lnTo>
                    <a:pt x="726909" y="414680"/>
                  </a:lnTo>
                  <a:lnTo>
                    <a:pt x="730250" y="365125"/>
                  </a:lnTo>
                  <a:close/>
                </a:path>
              </a:pathLst>
            </a:custGeom>
            <a:solidFill>
              <a:srgbClr val="FFFFFF"/>
            </a:solidFill>
          </p:spPr>
          <p:txBody>
            <a:bodyPr wrap="square" lIns="0" tIns="0" rIns="0" bIns="0" rtlCol="0"/>
            <a:lstStyle/>
            <a:p>
              <a:endParaRPr/>
            </a:p>
          </p:txBody>
        </p:sp>
      </p:grpSp>
      <p:sp>
        <p:nvSpPr>
          <p:cNvPr id="17" name="object 17"/>
          <p:cNvSpPr txBox="1"/>
          <p:nvPr/>
        </p:nvSpPr>
        <p:spPr>
          <a:xfrm>
            <a:off x="13727562" y="3643840"/>
            <a:ext cx="2002155" cy="513080"/>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171717"/>
                </a:solidFill>
                <a:latin typeface="Trebuchet MS"/>
                <a:cs typeface="Trebuchet MS"/>
              </a:rPr>
              <a:t>Ultra</a:t>
            </a:r>
            <a:r>
              <a:rPr sz="3200" b="1" spc="-190" dirty="0">
                <a:solidFill>
                  <a:srgbClr val="171717"/>
                </a:solidFill>
                <a:latin typeface="Trebuchet MS"/>
                <a:cs typeface="Trebuchet MS"/>
              </a:rPr>
              <a:t> </a:t>
            </a:r>
            <a:r>
              <a:rPr sz="3200" b="1" spc="100" dirty="0">
                <a:solidFill>
                  <a:srgbClr val="171717"/>
                </a:solidFill>
                <a:latin typeface="Trebuchet MS"/>
                <a:cs typeface="Trebuchet MS"/>
              </a:rPr>
              <a:t>Fans</a:t>
            </a:r>
            <a:endParaRPr sz="3200">
              <a:latin typeface="Trebuchet MS"/>
              <a:cs typeface="Trebuchet MS"/>
            </a:endParaRPr>
          </a:p>
        </p:txBody>
      </p:sp>
      <p:sp>
        <p:nvSpPr>
          <p:cNvPr id="18" name="object 18"/>
          <p:cNvSpPr txBox="1"/>
          <p:nvPr/>
        </p:nvSpPr>
        <p:spPr>
          <a:xfrm>
            <a:off x="13727562" y="5115323"/>
            <a:ext cx="2429510" cy="513080"/>
          </a:xfrm>
          <a:prstGeom prst="rect">
            <a:avLst/>
          </a:prstGeom>
        </p:spPr>
        <p:txBody>
          <a:bodyPr vert="horz" wrap="square" lIns="0" tIns="12700" rIns="0" bIns="0" rtlCol="0">
            <a:spAutoFit/>
          </a:bodyPr>
          <a:lstStyle/>
          <a:p>
            <a:pPr marL="12700">
              <a:lnSpc>
                <a:spcPct val="100000"/>
              </a:lnSpc>
              <a:spcBef>
                <a:spcPts val="100"/>
              </a:spcBef>
            </a:pPr>
            <a:r>
              <a:rPr sz="3200" b="1" spc="85" dirty="0">
                <a:solidFill>
                  <a:srgbClr val="171717"/>
                </a:solidFill>
                <a:latin typeface="Trebuchet MS"/>
                <a:cs typeface="Trebuchet MS"/>
              </a:rPr>
              <a:t>Heavy</a:t>
            </a:r>
            <a:r>
              <a:rPr sz="3200" b="1" spc="-170" dirty="0">
                <a:solidFill>
                  <a:srgbClr val="171717"/>
                </a:solidFill>
                <a:latin typeface="Trebuchet MS"/>
                <a:cs typeface="Trebuchet MS"/>
              </a:rPr>
              <a:t> </a:t>
            </a:r>
            <a:r>
              <a:rPr sz="3200" b="1" spc="65" dirty="0">
                <a:solidFill>
                  <a:srgbClr val="171717"/>
                </a:solidFill>
                <a:latin typeface="Trebuchet MS"/>
                <a:cs typeface="Trebuchet MS"/>
              </a:rPr>
              <a:t>Users</a:t>
            </a:r>
            <a:endParaRPr sz="3200">
              <a:latin typeface="Trebuchet MS"/>
              <a:cs typeface="Trebuchet MS"/>
            </a:endParaRPr>
          </a:p>
        </p:txBody>
      </p:sp>
      <p:sp>
        <p:nvSpPr>
          <p:cNvPr id="19" name="object 19"/>
          <p:cNvSpPr txBox="1"/>
          <p:nvPr/>
        </p:nvSpPr>
        <p:spPr>
          <a:xfrm>
            <a:off x="13727562" y="6586776"/>
            <a:ext cx="2095500" cy="513080"/>
          </a:xfrm>
          <a:prstGeom prst="rect">
            <a:avLst/>
          </a:prstGeom>
        </p:spPr>
        <p:txBody>
          <a:bodyPr vert="horz" wrap="square" lIns="0" tIns="12700" rIns="0" bIns="0" rtlCol="0">
            <a:spAutoFit/>
          </a:bodyPr>
          <a:lstStyle/>
          <a:p>
            <a:pPr marL="12700">
              <a:lnSpc>
                <a:spcPct val="100000"/>
              </a:lnSpc>
              <a:spcBef>
                <a:spcPts val="100"/>
              </a:spcBef>
            </a:pPr>
            <a:r>
              <a:rPr sz="3200" b="1" spc="-30" dirty="0">
                <a:solidFill>
                  <a:srgbClr val="171717"/>
                </a:solidFill>
                <a:latin typeface="Trebuchet MS"/>
                <a:cs typeface="Trebuchet MS"/>
              </a:rPr>
              <a:t>Controllers</a:t>
            </a:r>
            <a:endParaRPr sz="3200">
              <a:latin typeface="Trebuchet MS"/>
              <a:cs typeface="Trebuchet MS"/>
            </a:endParaRPr>
          </a:p>
        </p:txBody>
      </p:sp>
      <p:sp>
        <p:nvSpPr>
          <p:cNvPr id="20" name="object 20"/>
          <p:cNvSpPr txBox="1"/>
          <p:nvPr/>
        </p:nvSpPr>
        <p:spPr>
          <a:xfrm>
            <a:off x="13727562" y="8058259"/>
            <a:ext cx="3309620" cy="513080"/>
          </a:xfrm>
          <a:prstGeom prst="rect">
            <a:avLst/>
          </a:prstGeom>
        </p:spPr>
        <p:txBody>
          <a:bodyPr vert="horz" wrap="square" lIns="0" tIns="12700" rIns="0" bIns="0" rtlCol="0">
            <a:spAutoFit/>
          </a:bodyPr>
          <a:lstStyle/>
          <a:p>
            <a:pPr marL="12700">
              <a:lnSpc>
                <a:spcPct val="100000"/>
              </a:lnSpc>
              <a:spcBef>
                <a:spcPts val="100"/>
              </a:spcBef>
            </a:pPr>
            <a:r>
              <a:rPr sz="3200" b="1" spc="55" dirty="0">
                <a:solidFill>
                  <a:srgbClr val="171717"/>
                </a:solidFill>
                <a:latin typeface="Trebuchet MS"/>
                <a:cs typeface="Trebuchet MS"/>
              </a:rPr>
              <a:t>Occasional</a:t>
            </a:r>
            <a:r>
              <a:rPr sz="3200" b="1" spc="-170" dirty="0">
                <a:solidFill>
                  <a:srgbClr val="171717"/>
                </a:solidFill>
                <a:latin typeface="Trebuchet MS"/>
                <a:cs typeface="Trebuchet MS"/>
              </a:rPr>
              <a:t> </a:t>
            </a:r>
            <a:r>
              <a:rPr sz="3200" b="1" spc="65" dirty="0">
                <a:solidFill>
                  <a:srgbClr val="171717"/>
                </a:solidFill>
                <a:latin typeface="Trebuchet MS"/>
                <a:cs typeface="Trebuchet MS"/>
              </a:rPr>
              <a:t>Users</a:t>
            </a:r>
            <a:endParaRPr sz="3200">
              <a:latin typeface="Trebuchet MS"/>
              <a:cs typeface="Trebuchet MS"/>
            </a:endParaRPr>
          </a:p>
        </p:txBody>
      </p:sp>
      <p:sp>
        <p:nvSpPr>
          <p:cNvPr id="21" name="object 21"/>
          <p:cNvSpPr/>
          <p:nvPr/>
        </p:nvSpPr>
        <p:spPr>
          <a:xfrm>
            <a:off x="1895392" y="4128272"/>
            <a:ext cx="162051" cy="162051"/>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1895392" y="4927457"/>
            <a:ext cx="162051" cy="162051"/>
          </a:xfrm>
          <a:prstGeom prst="rect">
            <a:avLst/>
          </a:prstGeom>
          <a:blipFill>
            <a:blip r:embed="rId3" cstate="print"/>
            <a:stretch>
              <a:fillRect/>
            </a:stretch>
          </a:blipFill>
        </p:spPr>
        <p:txBody>
          <a:bodyPr wrap="square" lIns="0" tIns="0" rIns="0" bIns="0" rtlCol="0"/>
          <a:lstStyle/>
          <a:p>
            <a:endParaRPr/>
          </a:p>
        </p:txBody>
      </p:sp>
      <p:sp>
        <p:nvSpPr>
          <p:cNvPr id="23" name="object 23"/>
          <p:cNvSpPr/>
          <p:nvPr/>
        </p:nvSpPr>
        <p:spPr>
          <a:xfrm>
            <a:off x="1895392" y="5750600"/>
            <a:ext cx="162051" cy="162051"/>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1895392" y="6677162"/>
            <a:ext cx="162051" cy="162051"/>
          </a:xfrm>
          <a:prstGeom prst="rect">
            <a:avLst/>
          </a:prstGeom>
          <a:blipFill>
            <a:blip r:embed="rId3" cstate="print"/>
            <a:stretch>
              <a:fillRect/>
            </a:stretch>
          </a:blipFill>
        </p:spPr>
        <p:txBody>
          <a:bodyPr wrap="square" lIns="0" tIns="0" rIns="0" bIns="0" rtlCol="0"/>
          <a:lstStyle/>
          <a:p>
            <a:endParaRPr/>
          </a:p>
        </p:txBody>
      </p:sp>
      <p:sp>
        <p:nvSpPr>
          <p:cNvPr id="25" name="object 25"/>
          <p:cNvSpPr txBox="1"/>
          <p:nvPr/>
        </p:nvSpPr>
        <p:spPr>
          <a:xfrm>
            <a:off x="2725297" y="3921261"/>
            <a:ext cx="3092450" cy="39116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171717"/>
                </a:solidFill>
                <a:latin typeface="Verdana"/>
                <a:cs typeface="Verdana"/>
              </a:rPr>
              <a:t>All</a:t>
            </a:r>
            <a:r>
              <a:rPr sz="2400" spc="-610" dirty="0">
                <a:solidFill>
                  <a:srgbClr val="171717"/>
                </a:solidFill>
                <a:latin typeface="Verdana"/>
                <a:cs typeface="Verdana"/>
              </a:rPr>
              <a:t> </a:t>
            </a:r>
            <a:r>
              <a:rPr sz="2400" spc="-105" dirty="0">
                <a:solidFill>
                  <a:srgbClr val="171717"/>
                </a:solidFill>
                <a:latin typeface="Verdana"/>
                <a:cs typeface="Verdana"/>
              </a:rPr>
              <a:t>services in </a:t>
            </a:r>
            <a:r>
              <a:rPr sz="2400" spc="-114" dirty="0">
                <a:solidFill>
                  <a:srgbClr val="171717"/>
                </a:solidFill>
                <a:latin typeface="Verdana"/>
                <a:cs typeface="Verdana"/>
              </a:rPr>
              <a:t>the </a:t>
            </a:r>
            <a:r>
              <a:rPr sz="2400" spc="-40" dirty="0">
                <a:solidFill>
                  <a:srgbClr val="171717"/>
                </a:solidFill>
                <a:latin typeface="Verdana"/>
                <a:cs typeface="Verdana"/>
              </a:rPr>
              <a:t>app</a:t>
            </a:r>
            <a:endParaRPr sz="2400">
              <a:latin typeface="Verdana"/>
              <a:cs typeface="Verdana"/>
            </a:endParaRPr>
          </a:p>
        </p:txBody>
      </p:sp>
      <p:sp>
        <p:nvSpPr>
          <p:cNvPr id="26" name="object 26"/>
          <p:cNvSpPr txBox="1"/>
          <p:nvPr/>
        </p:nvSpPr>
        <p:spPr>
          <a:xfrm>
            <a:off x="2725297" y="4720447"/>
            <a:ext cx="6984365" cy="391160"/>
          </a:xfrm>
          <a:prstGeom prst="rect">
            <a:avLst/>
          </a:prstGeom>
        </p:spPr>
        <p:txBody>
          <a:bodyPr vert="horz" wrap="square" lIns="0" tIns="12700" rIns="0" bIns="0" rtlCol="0">
            <a:spAutoFit/>
          </a:bodyPr>
          <a:lstStyle/>
          <a:p>
            <a:pPr marL="12700">
              <a:lnSpc>
                <a:spcPct val="100000"/>
              </a:lnSpc>
              <a:spcBef>
                <a:spcPts val="100"/>
              </a:spcBef>
            </a:pPr>
            <a:r>
              <a:rPr sz="2400" spc="-90" dirty="0">
                <a:solidFill>
                  <a:srgbClr val="171717"/>
                </a:solidFill>
                <a:latin typeface="Verdana"/>
                <a:cs typeface="Verdana"/>
              </a:rPr>
              <a:t>User</a:t>
            </a:r>
            <a:r>
              <a:rPr sz="2400" spc="-225" dirty="0">
                <a:solidFill>
                  <a:srgbClr val="171717"/>
                </a:solidFill>
                <a:latin typeface="Verdana"/>
                <a:cs typeface="Verdana"/>
              </a:rPr>
              <a:t> </a:t>
            </a:r>
            <a:r>
              <a:rPr sz="2400" spc="-100" dirty="0">
                <a:solidFill>
                  <a:srgbClr val="171717"/>
                </a:solidFill>
                <a:latin typeface="Verdana"/>
                <a:cs typeface="Verdana"/>
              </a:rPr>
              <a:t>information</a:t>
            </a:r>
            <a:r>
              <a:rPr sz="2400" spc="-225" dirty="0">
                <a:solidFill>
                  <a:srgbClr val="171717"/>
                </a:solidFill>
                <a:latin typeface="Verdana"/>
                <a:cs typeface="Verdana"/>
              </a:rPr>
              <a:t> </a:t>
            </a:r>
            <a:r>
              <a:rPr sz="2400" spc="-55" dirty="0">
                <a:solidFill>
                  <a:srgbClr val="171717"/>
                </a:solidFill>
                <a:latin typeface="Verdana"/>
                <a:cs typeface="Verdana"/>
              </a:rPr>
              <a:t>downloaded</a:t>
            </a:r>
            <a:r>
              <a:rPr sz="2400" spc="-225" dirty="0">
                <a:solidFill>
                  <a:srgbClr val="171717"/>
                </a:solidFill>
                <a:latin typeface="Verdana"/>
                <a:cs typeface="Verdana"/>
              </a:rPr>
              <a:t> </a:t>
            </a:r>
            <a:r>
              <a:rPr sz="2400" spc="-85" dirty="0">
                <a:solidFill>
                  <a:srgbClr val="171717"/>
                </a:solidFill>
                <a:latin typeface="Verdana"/>
                <a:cs typeface="Verdana"/>
              </a:rPr>
              <a:t>after</a:t>
            </a:r>
            <a:r>
              <a:rPr sz="2400" spc="-225" dirty="0">
                <a:solidFill>
                  <a:srgbClr val="171717"/>
                </a:solidFill>
                <a:latin typeface="Verdana"/>
                <a:cs typeface="Verdana"/>
              </a:rPr>
              <a:t> </a:t>
            </a:r>
            <a:r>
              <a:rPr sz="2400" spc="-120" dirty="0">
                <a:solidFill>
                  <a:srgbClr val="171717"/>
                </a:solidFill>
                <a:latin typeface="Verdana"/>
                <a:cs typeface="Verdana"/>
              </a:rPr>
              <a:t>user</a:t>
            </a:r>
            <a:r>
              <a:rPr sz="2400" spc="-225" dirty="0">
                <a:solidFill>
                  <a:srgbClr val="171717"/>
                </a:solidFill>
                <a:latin typeface="Verdana"/>
                <a:cs typeface="Verdana"/>
              </a:rPr>
              <a:t> </a:t>
            </a:r>
            <a:r>
              <a:rPr sz="2400" spc="-95" dirty="0">
                <a:solidFill>
                  <a:srgbClr val="171717"/>
                </a:solidFill>
                <a:latin typeface="Verdana"/>
                <a:cs typeface="Verdana"/>
              </a:rPr>
              <a:t>consents</a:t>
            </a:r>
            <a:endParaRPr sz="2400">
              <a:latin typeface="Verdana"/>
              <a:cs typeface="Verdana"/>
            </a:endParaRPr>
          </a:p>
        </p:txBody>
      </p:sp>
      <p:sp>
        <p:nvSpPr>
          <p:cNvPr id="27" name="object 27"/>
          <p:cNvSpPr txBox="1"/>
          <p:nvPr/>
        </p:nvSpPr>
        <p:spPr>
          <a:xfrm>
            <a:off x="2725297" y="5624606"/>
            <a:ext cx="7824470" cy="391160"/>
          </a:xfrm>
          <a:prstGeom prst="rect">
            <a:avLst/>
          </a:prstGeom>
        </p:spPr>
        <p:txBody>
          <a:bodyPr vert="horz" wrap="square" lIns="0" tIns="12700" rIns="0" bIns="0" rtlCol="0">
            <a:spAutoFit/>
          </a:bodyPr>
          <a:lstStyle/>
          <a:p>
            <a:pPr marL="12700">
              <a:lnSpc>
                <a:spcPct val="100000"/>
              </a:lnSpc>
              <a:spcBef>
                <a:spcPts val="100"/>
              </a:spcBef>
            </a:pPr>
            <a:r>
              <a:rPr sz="2400" spc="-140" dirty="0">
                <a:solidFill>
                  <a:srgbClr val="171717"/>
                </a:solidFill>
                <a:latin typeface="Verdana"/>
                <a:cs typeface="Verdana"/>
              </a:rPr>
              <a:t>Key</a:t>
            </a:r>
            <a:r>
              <a:rPr sz="2400" spc="-220" dirty="0">
                <a:solidFill>
                  <a:srgbClr val="171717"/>
                </a:solidFill>
                <a:latin typeface="Verdana"/>
                <a:cs typeface="Verdana"/>
              </a:rPr>
              <a:t> </a:t>
            </a:r>
            <a:r>
              <a:rPr sz="2400" spc="-110" dirty="0">
                <a:solidFill>
                  <a:srgbClr val="171717"/>
                </a:solidFill>
                <a:latin typeface="Verdana"/>
                <a:cs typeface="Verdana"/>
              </a:rPr>
              <a:t>component</a:t>
            </a:r>
            <a:r>
              <a:rPr sz="2400" spc="-220" dirty="0">
                <a:solidFill>
                  <a:srgbClr val="171717"/>
                </a:solidFill>
                <a:latin typeface="Verdana"/>
                <a:cs typeface="Verdana"/>
              </a:rPr>
              <a:t> </a:t>
            </a:r>
            <a:r>
              <a:rPr sz="1100" spc="1300" dirty="0">
                <a:solidFill>
                  <a:srgbClr val="171717"/>
                </a:solidFill>
                <a:latin typeface="Arial"/>
                <a:cs typeface="Arial"/>
              </a:rPr>
              <a:t>→</a:t>
            </a:r>
            <a:r>
              <a:rPr sz="1100" spc="320" dirty="0">
                <a:solidFill>
                  <a:srgbClr val="171717"/>
                </a:solidFill>
                <a:latin typeface="Arial"/>
                <a:cs typeface="Arial"/>
              </a:rPr>
              <a:t> </a:t>
            </a:r>
            <a:r>
              <a:rPr sz="2400" spc="-55" dirty="0">
                <a:solidFill>
                  <a:srgbClr val="171717"/>
                </a:solidFill>
                <a:latin typeface="Verdana"/>
                <a:cs typeface="Verdana"/>
              </a:rPr>
              <a:t>High</a:t>
            </a:r>
            <a:r>
              <a:rPr sz="2400" spc="-220" dirty="0">
                <a:solidFill>
                  <a:srgbClr val="171717"/>
                </a:solidFill>
                <a:latin typeface="Verdana"/>
                <a:cs typeface="Verdana"/>
              </a:rPr>
              <a:t> </a:t>
            </a:r>
            <a:r>
              <a:rPr sz="2400" spc="-90" dirty="0">
                <a:solidFill>
                  <a:srgbClr val="171717"/>
                </a:solidFill>
                <a:latin typeface="Verdana"/>
                <a:cs typeface="Verdana"/>
              </a:rPr>
              <a:t>quality</a:t>
            </a:r>
            <a:r>
              <a:rPr sz="2400" spc="-220" dirty="0">
                <a:solidFill>
                  <a:srgbClr val="171717"/>
                </a:solidFill>
                <a:latin typeface="Verdana"/>
                <a:cs typeface="Verdana"/>
              </a:rPr>
              <a:t> </a:t>
            </a:r>
            <a:r>
              <a:rPr sz="2400" spc="-60" dirty="0">
                <a:solidFill>
                  <a:srgbClr val="171717"/>
                </a:solidFill>
                <a:latin typeface="Verdana"/>
                <a:cs typeface="Verdana"/>
              </a:rPr>
              <a:t>and</a:t>
            </a:r>
            <a:r>
              <a:rPr sz="2400" spc="-215" dirty="0">
                <a:solidFill>
                  <a:srgbClr val="171717"/>
                </a:solidFill>
                <a:latin typeface="Verdana"/>
                <a:cs typeface="Verdana"/>
              </a:rPr>
              <a:t> </a:t>
            </a:r>
            <a:r>
              <a:rPr sz="2400" spc="-114" dirty="0">
                <a:solidFill>
                  <a:srgbClr val="171717"/>
                </a:solidFill>
                <a:latin typeface="Verdana"/>
                <a:cs typeface="Verdana"/>
              </a:rPr>
              <a:t>extensive</a:t>
            </a:r>
            <a:r>
              <a:rPr sz="2400" spc="-220" dirty="0">
                <a:solidFill>
                  <a:srgbClr val="171717"/>
                </a:solidFill>
                <a:latin typeface="Verdana"/>
                <a:cs typeface="Verdana"/>
              </a:rPr>
              <a:t> </a:t>
            </a:r>
            <a:r>
              <a:rPr sz="2400" spc="-55" dirty="0">
                <a:solidFill>
                  <a:srgbClr val="171717"/>
                </a:solidFill>
                <a:latin typeface="Verdana"/>
                <a:cs typeface="Verdana"/>
              </a:rPr>
              <a:t>database</a:t>
            </a:r>
            <a:endParaRPr sz="2400">
              <a:latin typeface="Verdana"/>
              <a:cs typeface="Verdana"/>
            </a:endParaRPr>
          </a:p>
        </p:txBody>
      </p:sp>
      <p:sp>
        <p:nvSpPr>
          <p:cNvPr id="28" name="object 28"/>
          <p:cNvSpPr txBox="1"/>
          <p:nvPr/>
        </p:nvSpPr>
        <p:spPr>
          <a:xfrm>
            <a:off x="2725297" y="6551167"/>
            <a:ext cx="3894454"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171717"/>
                </a:solidFill>
                <a:latin typeface="Verdana"/>
                <a:cs typeface="Verdana"/>
              </a:rPr>
              <a:t>Two</a:t>
            </a:r>
            <a:r>
              <a:rPr sz="2400" spc="-235" dirty="0">
                <a:solidFill>
                  <a:srgbClr val="171717"/>
                </a:solidFill>
                <a:latin typeface="Verdana"/>
                <a:cs typeface="Verdana"/>
              </a:rPr>
              <a:t> </a:t>
            </a:r>
            <a:r>
              <a:rPr sz="2400" spc="-25" dirty="0">
                <a:solidFill>
                  <a:srgbClr val="171717"/>
                </a:solidFill>
                <a:latin typeface="Verdana"/>
                <a:cs typeface="Verdana"/>
              </a:rPr>
              <a:t>ways</a:t>
            </a:r>
            <a:r>
              <a:rPr sz="2400" spc="-229" dirty="0">
                <a:solidFill>
                  <a:srgbClr val="171717"/>
                </a:solidFill>
                <a:latin typeface="Verdana"/>
                <a:cs typeface="Verdana"/>
              </a:rPr>
              <a:t> </a:t>
            </a:r>
            <a:r>
              <a:rPr sz="2400" spc="-95" dirty="0">
                <a:solidFill>
                  <a:srgbClr val="171717"/>
                </a:solidFill>
                <a:latin typeface="Verdana"/>
                <a:cs typeface="Verdana"/>
              </a:rPr>
              <a:t>to</a:t>
            </a:r>
            <a:r>
              <a:rPr sz="2400" spc="-229" dirty="0">
                <a:solidFill>
                  <a:srgbClr val="171717"/>
                </a:solidFill>
                <a:latin typeface="Verdana"/>
                <a:cs typeface="Verdana"/>
              </a:rPr>
              <a:t> </a:t>
            </a:r>
            <a:r>
              <a:rPr sz="2400" spc="-80" dirty="0">
                <a:solidFill>
                  <a:srgbClr val="171717"/>
                </a:solidFill>
                <a:latin typeface="Verdana"/>
                <a:cs typeface="Verdana"/>
              </a:rPr>
              <a:t>engage</a:t>
            </a:r>
            <a:r>
              <a:rPr sz="2400" spc="-229" dirty="0">
                <a:solidFill>
                  <a:srgbClr val="171717"/>
                </a:solidFill>
                <a:latin typeface="Verdana"/>
                <a:cs typeface="Verdana"/>
              </a:rPr>
              <a:t> </a:t>
            </a:r>
            <a:r>
              <a:rPr sz="2400" spc="-180" dirty="0">
                <a:solidFill>
                  <a:srgbClr val="171717"/>
                </a:solidFill>
                <a:latin typeface="Verdana"/>
                <a:cs typeface="Verdana"/>
              </a:rPr>
              <a:t>users:</a:t>
            </a:r>
            <a:endParaRPr sz="2400">
              <a:latin typeface="Verdana"/>
              <a:cs typeface="Verdana"/>
            </a:endParaRPr>
          </a:p>
        </p:txBody>
      </p:sp>
      <p:sp>
        <p:nvSpPr>
          <p:cNvPr id="29" name="object 29"/>
          <p:cNvSpPr txBox="1"/>
          <p:nvPr/>
        </p:nvSpPr>
        <p:spPr>
          <a:xfrm>
            <a:off x="2725297" y="7280310"/>
            <a:ext cx="2882900" cy="863600"/>
          </a:xfrm>
          <a:prstGeom prst="rect">
            <a:avLst/>
          </a:prstGeom>
        </p:spPr>
        <p:txBody>
          <a:bodyPr vert="horz" wrap="square" lIns="0" tIns="66040" rIns="0" bIns="0" rtlCol="0">
            <a:spAutoFit/>
          </a:bodyPr>
          <a:lstStyle/>
          <a:p>
            <a:pPr marL="222885" indent="-210820">
              <a:lnSpc>
                <a:spcPct val="100000"/>
              </a:lnSpc>
              <a:spcBef>
                <a:spcPts val="520"/>
              </a:spcBef>
              <a:buChar char="-"/>
              <a:tabLst>
                <a:tab pos="223520" algn="l"/>
              </a:tabLst>
            </a:pPr>
            <a:r>
              <a:rPr sz="2400" spc="-110" dirty="0">
                <a:solidFill>
                  <a:srgbClr val="171717"/>
                </a:solidFill>
                <a:latin typeface="Verdana"/>
                <a:cs typeface="Verdana"/>
              </a:rPr>
              <a:t>Free </a:t>
            </a:r>
            <a:r>
              <a:rPr sz="2400" spc="-50" dirty="0">
                <a:solidFill>
                  <a:srgbClr val="171717"/>
                </a:solidFill>
                <a:latin typeface="Verdana"/>
                <a:cs typeface="Verdana"/>
              </a:rPr>
              <a:t>wallet</a:t>
            </a:r>
            <a:r>
              <a:rPr sz="2400" spc="-355" dirty="0">
                <a:solidFill>
                  <a:srgbClr val="171717"/>
                </a:solidFill>
                <a:latin typeface="Verdana"/>
                <a:cs typeface="Verdana"/>
              </a:rPr>
              <a:t> </a:t>
            </a:r>
            <a:r>
              <a:rPr sz="2400" spc="-70" dirty="0">
                <a:solidFill>
                  <a:srgbClr val="171717"/>
                </a:solidFill>
                <a:latin typeface="Verdana"/>
                <a:cs typeface="Verdana"/>
              </a:rPr>
              <a:t>card</a:t>
            </a:r>
            <a:endParaRPr sz="2400">
              <a:latin typeface="Verdana"/>
              <a:cs typeface="Verdana"/>
            </a:endParaRPr>
          </a:p>
          <a:p>
            <a:pPr marL="222885" indent="-210820">
              <a:lnSpc>
                <a:spcPct val="100000"/>
              </a:lnSpc>
              <a:spcBef>
                <a:spcPts val="420"/>
              </a:spcBef>
              <a:buChar char="-"/>
              <a:tabLst>
                <a:tab pos="223520" algn="l"/>
              </a:tabLst>
            </a:pPr>
            <a:r>
              <a:rPr sz="2400" spc="-80" dirty="0">
                <a:solidFill>
                  <a:srgbClr val="171717"/>
                </a:solidFill>
                <a:latin typeface="Verdana"/>
                <a:cs typeface="Verdana"/>
              </a:rPr>
              <a:t>Educational</a:t>
            </a:r>
            <a:r>
              <a:rPr sz="2400" spc="-260" dirty="0">
                <a:solidFill>
                  <a:srgbClr val="171717"/>
                </a:solidFill>
                <a:latin typeface="Verdana"/>
                <a:cs typeface="Verdana"/>
              </a:rPr>
              <a:t> </a:t>
            </a:r>
            <a:r>
              <a:rPr sz="2400" spc="-95" dirty="0">
                <a:solidFill>
                  <a:srgbClr val="171717"/>
                </a:solidFill>
                <a:latin typeface="Verdana"/>
                <a:cs typeface="Verdana"/>
              </a:rPr>
              <a:t>videos</a:t>
            </a:r>
            <a:endParaRPr sz="2400">
              <a:latin typeface="Verdana"/>
              <a:cs typeface="Verdana"/>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28849" y="3923842"/>
            <a:ext cx="4291965" cy="914400"/>
          </a:xfrm>
          <a:custGeom>
            <a:avLst/>
            <a:gdLst/>
            <a:ahLst/>
            <a:cxnLst/>
            <a:rect l="l" t="t" r="r" b="b"/>
            <a:pathLst>
              <a:path w="4291965" h="914400">
                <a:moveTo>
                  <a:pt x="4119760" y="914082"/>
                </a:moveTo>
                <a:lnTo>
                  <a:pt x="171897" y="914082"/>
                </a:lnTo>
                <a:lnTo>
                  <a:pt x="126276" y="907914"/>
                </a:lnTo>
                <a:lnTo>
                  <a:pt x="85234" y="890514"/>
                </a:lnTo>
                <a:lnTo>
                  <a:pt x="50429" y="863544"/>
                </a:lnTo>
                <a:lnTo>
                  <a:pt x="23517" y="828664"/>
                </a:lnTo>
                <a:lnTo>
                  <a:pt x="6155" y="787533"/>
                </a:lnTo>
                <a:lnTo>
                  <a:pt x="0" y="741813"/>
                </a:lnTo>
                <a:lnTo>
                  <a:pt x="0" y="172269"/>
                </a:lnTo>
                <a:lnTo>
                  <a:pt x="6155" y="126549"/>
                </a:lnTo>
                <a:lnTo>
                  <a:pt x="23517" y="85418"/>
                </a:lnTo>
                <a:lnTo>
                  <a:pt x="50429" y="50538"/>
                </a:lnTo>
                <a:lnTo>
                  <a:pt x="85234" y="23568"/>
                </a:lnTo>
                <a:lnTo>
                  <a:pt x="126276" y="6168"/>
                </a:lnTo>
                <a:lnTo>
                  <a:pt x="171897" y="0"/>
                </a:lnTo>
                <a:lnTo>
                  <a:pt x="4119760" y="0"/>
                </a:lnTo>
                <a:lnTo>
                  <a:pt x="4165382" y="6168"/>
                </a:lnTo>
                <a:lnTo>
                  <a:pt x="4206424" y="23568"/>
                </a:lnTo>
                <a:lnTo>
                  <a:pt x="4241229" y="50538"/>
                </a:lnTo>
                <a:lnTo>
                  <a:pt x="4268141" y="85418"/>
                </a:lnTo>
                <a:lnTo>
                  <a:pt x="4285503" y="126549"/>
                </a:lnTo>
                <a:lnTo>
                  <a:pt x="4291658" y="172269"/>
                </a:lnTo>
                <a:lnTo>
                  <a:pt x="4291658" y="741813"/>
                </a:lnTo>
                <a:lnTo>
                  <a:pt x="4285503" y="787533"/>
                </a:lnTo>
                <a:lnTo>
                  <a:pt x="4268141" y="828664"/>
                </a:lnTo>
                <a:lnTo>
                  <a:pt x="4241229" y="863544"/>
                </a:lnTo>
                <a:lnTo>
                  <a:pt x="4206424" y="890514"/>
                </a:lnTo>
                <a:lnTo>
                  <a:pt x="4165382" y="907914"/>
                </a:lnTo>
                <a:lnTo>
                  <a:pt x="4119760" y="914082"/>
                </a:lnTo>
                <a:close/>
              </a:path>
            </a:pathLst>
          </a:custGeom>
          <a:solidFill>
            <a:srgbClr val="FBAF03"/>
          </a:solidFill>
        </p:spPr>
        <p:txBody>
          <a:bodyPr wrap="square" lIns="0" tIns="0" rIns="0" bIns="0" rtlCol="0"/>
          <a:lstStyle/>
          <a:p>
            <a:endParaRPr/>
          </a:p>
        </p:txBody>
      </p:sp>
      <p:sp>
        <p:nvSpPr>
          <p:cNvPr id="3" name="object 3"/>
          <p:cNvSpPr/>
          <p:nvPr/>
        </p:nvSpPr>
        <p:spPr>
          <a:xfrm>
            <a:off x="1028849" y="5362498"/>
            <a:ext cx="4291965" cy="914400"/>
          </a:xfrm>
          <a:custGeom>
            <a:avLst/>
            <a:gdLst/>
            <a:ahLst/>
            <a:cxnLst/>
            <a:rect l="l" t="t" r="r" b="b"/>
            <a:pathLst>
              <a:path w="4291965" h="914400">
                <a:moveTo>
                  <a:pt x="4119760" y="914082"/>
                </a:moveTo>
                <a:lnTo>
                  <a:pt x="171897" y="914082"/>
                </a:lnTo>
                <a:lnTo>
                  <a:pt x="126276" y="907914"/>
                </a:lnTo>
                <a:lnTo>
                  <a:pt x="85234" y="890514"/>
                </a:lnTo>
                <a:lnTo>
                  <a:pt x="50429" y="863544"/>
                </a:lnTo>
                <a:lnTo>
                  <a:pt x="23517" y="828664"/>
                </a:lnTo>
                <a:lnTo>
                  <a:pt x="6155" y="787533"/>
                </a:lnTo>
                <a:lnTo>
                  <a:pt x="0" y="741813"/>
                </a:lnTo>
                <a:lnTo>
                  <a:pt x="0" y="172269"/>
                </a:lnTo>
                <a:lnTo>
                  <a:pt x="6155" y="126549"/>
                </a:lnTo>
                <a:lnTo>
                  <a:pt x="23517" y="85418"/>
                </a:lnTo>
                <a:lnTo>
                  <a:pt x="50429" y="50538"/>
                </a:lnTo>
                <a:lnTo>
                  <a:pt x="85234" y="23568"/>
                </a:lnTo>
                <a:lnTo>
                  <a:pt x="126276" y="6168"/>
                </a:lnTo>
                <a:lnTo>
                  <a:pt x="171897" y="0"/>
                </a:lnTo>
                <a:lnTo>
                  <a:pt x="4119760" y="0"/>
                </a:lnTo>
                <a:lnTo>
                  <a:pt x="4165382" y="6168"/>
                </a:lnTo>
                <a:lnTo>
                  <a:pt x="4206424" y="23568"/>
                </a:lnTo>
                <a:lnTo>
                  <a:pt x="4241229" y="50538"/>
                </a:lnTo>
                <a:lnTo>
                  <a:pt x="4268141" y="85418"/>
                </a:lnTo>
                <a:lnTo>
                  <a:pt x="4285503" y="126549"/>
                </a:lnTo>
                <a:lnTo>
                  <a:pt x="4291658" y="172269"/>
                </a:lnTo>
                <a:lnTo>
                  <a:pt x="4291658" y="741813"/>
                </a:lnTo>
                <a:lnTo>
                  <a:pt x="4285503" y="787533"/>
                </a:lnTo>
                <a:lnTo>
                  <a:pt x="4268141" y="828664"/>
                </a:lnTo>
                <a:lnTo>
                  <a:pt x="4241229" y="863544"/>
                </a:lnTo>
                <a:lnTo>
                  <a:pt x="4206424" y="890514"/>
                </a:lnTo>
                <a:lnTo>
                  <a:pt x="4165382" y="907914"/>
                </a:lnTo>
                <a:lnTo>
                  <a:pt x="4119760" y="914082"/>
                </a:lnTo>
                <a:close/>
              </a:path>
            </a:pathLst>
          </a:custGeom>
          <a:solidFill>
            <a:srgbClr val="FBAF03"/>
          </a:solidFill>
        </p:spPr>
        <p:txBody>
          <a:bodyPr wrap="square" lIns="0" tIns="0" rIns="0" bIns="0" rtlCol="0"/>
          <a:lstStyle/>
          <a:p>
            <a:endParaRPr/>
          </a:p>
        </p:txBody>
      </p:sp>
      <p:sp>
        <p:nvSpPr>
          <p:cNvPr id="4" name="object 4"/>
          <p:cNvSpPr/>
          <p:nvPr/>
        </p:nvSpPr>
        <p:spPr>
          <a:xfrm>
            <a:off x="1028849" y="6883664"/>
            <a:ext cx="4291965" cy="914400"/>
          </a:xfrm>
          <a:custGeom>
            <a:avLst/>
            <a:gdLst/>
            <a:ahLst/>
            <a:cxnLst/>
            <a:rect l="l" t="t" r="r" b="b"/>
            <a:pathLst>
              <a:path w="4291965" h="914400">
                <a:moveTo>
                  <a:pt x="4119760" y="914082"/>
                </a:moveTo>
                <a:lnTo>
                  <a:pt x="171897" y="914082"/>
                </a:lnTo>
                <a:lnTo>
                  <a:pt x="126276" y="907914"/>
                </a:lnTo>
                <a:lnTo>
                  <a:pt x="85234" y="890514"/>
                </a:lnTo>
                <a:lnTo>
                  <a:pt x="50429" y="863544"/>
                </a:lnTo>
                <a:lnTo>
                  <a:pt x="23517" y="828664"/>
                </a:lnTo>
                <a:lnTo>
                  <a:pt x="6155" y="787533"/>
                </a:lnTo>
                <a:lnTo>
                  <a:pt x="0" y="741813"/>
                </a:lnTo>
                <a:lnTo>
                  <a:pt x="0" y="172269"/>
                </a:lnTo>
                <a:lnTo>
                  <a:pt x="6155" y="126549"/>
                </a:lnTo>
                <a:lnTo>
                  <a:pt x="23517" y="85418"/>
                </a:lnTo>
                <a:lnTo>
                  <a:pt x="50429" y="50538"/>
                </a:lnTo>
                <a:lnTo>
                  <a:pt x="85234" y="23568"/>
                </a:lnTo>
                <a:lnTo>
                  <a:pt x="126276" y="6168"/>
                </a:lnTo>
                <a:lnTo>
                  <a:pt x="171897" y="0"/>
                </a:lnTo>
                <a:lnTo>
                  <a:pt x="4119760" y="0"/>
                </a:lnTo>
                <a:lnTo>
                  <a:pt x="4165382" y="6168"/>
                </a:lnTo>
                <a:lnTo>
                  <a:pt x="4206424" y="23568"/>
                </a:lnTo>
                <a:lnTo>
                  <a:pt x="4241229" y="50538"/>
                </a:lnTo>
                <a:lnTo>
                  <a:pt x="4268141" y="85418"/>
                </a:lnTo>
                <a:lnTo>
                  <a:pt x="4285503" y="126549"/>
                </a:lnTo>
                <a:lnTo>
                  <a:pt x="4291658" y="172269"/>
                </a:lnTo>
                <a:lnTo>
                  <a:pt x="4291658" y="741813"/>
                </a:lnTo>
                <a:lnTo>
                  <a:pt x="4285503" y="787533"/>
                </a:lnTo>
                <a:lnTo>
                  <a:pt x="4268141" y="828664"/>
                </a:lnTo>
                <a:lnTo>
                  <a:pt x="4241229" y="863544"/>
                </a:lnTo>
                <a:lnTo>
                  <a:pt x="4206424" y="890514"/>
                </a:lnTo>
                <a:lnTo>
                  <a:pt x="4165382" y="907914"/>
                </a:lnTo>
                <a:lnTo>
                  <a:pt x="4119760" y="914082"/>
                </a:lnTo>
                <a:close/>
              </a:path>
            </a:pathLst>
          </a:custGeom>
          <a:solidFill>
            <a:srgbClr val="FBAF03"/>
          </a:solidFill>
        </p:spPr>
        <p:txBody>
          <a:bodyPr wrap="square" lIns="0" tIns="0" rIns="0" bIns="0" rtlCol="0"/>
          <a:lstStyle/>
          <a:p>
            <a:endParaRPr/>
          </a:p>
        </p:txBody>
      </p:sp>
      <p:sp>
        <p:nvSpPr>
          <p:cNvPr id="5" name="object 5"/>
          <p:cNvSpPr/>
          <p:nvPr/>
        </p:nvSpPr>
        <p:spPr>
          <a:xfrm>
            <a:off x="1028849" y="8361882"/>
            <a:ext cx="4291965" cy="914400"/>
          </a:xfrm>
          <a:custGeom>
            <a:avLst/>
            <a:gdLst/>
            <a:ahLst/>
            <a:cxnLst/>
            <a:rect l="l" t="t" r="r" b="b"/>
            <a:pathLst>
              <a:path w="4291965" h="914400">
                <a:moveTo>
                  <a:pt x="4119760" y="914082"/>
                </a:moveTo>
                <a:lnTo>
                  <a:pt x="171897" y="914082"/>
                </a:lnTo>
                <a:lnTo>
                  <a:pt x="126276" y="907914"/>
                </a:lnTo>
                <a:lnTo>
                  <a:pt x="85234" y="890514"/>
                </a:lnTo>
                <a:lnTo>
                  <a:pt x="50429" y="863544"/>
                </a:lnTo>
                <a:lnTo>
                  <a:pt x="23517" y="828664"/>
                </a:lnTo>
                <a:lnTo>
                  <a:pt x="6155" y="787533"/>
                </a:lnTo>
                <a:lnTo>
                  <a:pt x="0" y="741813"/>
                </a:lnTo>
                <a:lnTo>
                  <a:pt x="0" y="172269"/>
                </a:lnTo>
                <a:lnTo>
                  <a:pt x="6155" y="126549"/>
                </a:lnTo>
                <a:lnTo>
                  <a:pt x="23517" y="85418"/>
                </a:lnTo>
                <a:lnTo>
                  <a:pt x="50429" y="50538"/>
                </a:lnTo>
                <a:lnTo>
                  <a:pt x="85234" y="23568"/>
                </a:lnTo>
                <a:lnTo>
                  <a:pt x="126276" y="6168"/>
                </a:lnTo>
                <a:lnTo>
                  <a:pt x="171897" y="0"/>
                </a:lnTo>
                <a:lnTo>
                  <a:pt x="4119760" y="0"/>
                </a:lnTo>
                <a:lnTo>
                  <a:pt x="4165382" y="6168"/>
                </a:lnTo>
                <a:lnTo>
                  <a:pt x="4206424" y="23568"/>
                </a:lnTo>
                <a:lnTo>
                  <a:pt x="4241229" y="50538"/>
                </a:lnTo>
                <a:lnTo>
                  <a:pt x="4268141" y="85418"/>
                </a:lnTo>
                <a:lnTo>
                  <a:pt x="4285503" y="126549"/>
                </a:lnTo>
                <a:lnTo>
                  <a:pt x="4291658" y="172269"/>
                </a:lnTo>
                <a:lnTo>
                  <a:pt x="4291658" y="741813"/>
                </a:lnTo>
                <a:lnTo>
                  <a:pt x="4285503" y="787533"/>
                </a:lnTo>
                <a:lnTo>
                  <a:pt x="4268141" y="828664"/>
                </a:lnTo>
                <a:lnTo>
                  <a:pt x="4241229" y="863544"/>
                </a:lnTo>
                <a:lnTo>
                  <a:pt x="4206424" y="890514"/>
                </a:lnTo>
                <a:lnTo>
                  <a:pt x="4165382" y="907914"/>
                </a:lnTo>
                <a:lnTo>
                  <a:pt x="4119760" y="914082"/>
                </a:lnTo>
                <a:close/>
              </a:path>
            </a:pathLst>
          </a:custGeom>
          <a:solidFill>
            <a:srgbClr val="FBAF03"/>
          </a:solidFill>
        </p:spPr>
        <p:txBody>
          <a:bodyPr wrap="square" lIns="0" tIns="0" rIns="0" bIns="0" rtlCol="0"/>
          <a:lstStyle/>
          <a:p>
            <a:endParaRPr/>
          </a:p>
        </p:txBody>
      </p:sp>
      <p:sp>
        <p:nvSpPr>
          <p:cNvPr id="6" name="object 6"/>
          <p:cNvSpPr/>
          <p:nvPr/>
        </p:nvSpPr>
        <p:spPr>
          <a:xfrm>
            <a:off x="13260292" y="4836092"/>
            <a:ext cx="4291965" cy="914400"/>
          </a:xfrm>
          <a:custGeom>
            <a:avLst/>
            <a:gdLst/>
            <a:ahLst/>
            <a:cxnLst/>
            <a:rect l="l" t="t" r="r" b="b"/>
            <a:pathLst>
              <a:path w="4291965" h="914400">
                <a:moveTo>
                  <a:pt x="4119760" y="914082"/>
                </a:moveTo>
                <a:lnTo>
                  <a:pt x="171897" y="914082"/>
                </a:lnTo>
                <a:lnTo>
                  <a:pt x="126276" y="907914"/>
                </a:lnTo>
                <a:lnTo>
                  <a:pt x="85234" y="890514"/>
                </a:lnTo>
                <a:lnTo>
                  <a:pt x="50429" y="863544"/>
                </a:lnTo>
                <a:lnTo>
                  <a:pt x="23517" y="828664"/>
                </a:lnTo>
                <a:lnTo>
                  <a:pt x="6155" y="787533"/>
                </a:lnTo>
                <a:lnTo>
                  <a:pt x="0" y="741813"/>
                </a:lnTo>
                <a:lnTo>
                  <a:pt x="0" y="172269"/>
                </a:lnTo>
                <a:lnTo>
                  <a:pt x="6155" y="126549"/>
                </a:lnTo>
                <a:lnTo>
                  <a:pt x="23517" y="85418"/>
                </a:lnTo>
                <a:lnTo>
                  <a:pt x="50429" y="50538"/>
                </a:lnTo>
                <a:lnTo>
                  <a:pt x="85234" y="23568"/>
                </a:lnTo>
                <a:lnTo>
                  <a:pt x="126276" y="6168"/>
                </a:lnTo>
                <a:lnTo>
                  <a:pt x="171897" y="0"/>
                </a:lnTo>
                <a:lnTo>
                  <a:pt x="4119760" y="0"/>
                </a:lnTo>
                <a:lnTo>
                  <a:pt x="4165382" y="6168"/>
                </a:lnTo>
                <a:lnTo>
                  <a:pt x="4206424" y="23568"/>
                </a:lnTo>
                <a:lnTo>
                  <a:pt x="4241229" y="50538"/>
                </a:lnTo>
                <a:lnTo>
                  <a:pt x="4268141" y="85418"/>
                </a:lnTo>
                <a:lnTo>
                  <a:pt x="4285503" y="126549"/>
                </a:lnTo>
                <a:lnTo>
                  <a:pt x="4291658" y="172269"/>
                </a:lnTo>
                <a:lnTo>
                  <a:pt x="4291658" y="741813"/>
                </a:lnTo>
                <a:lnTo>
                  <a:pt x="4285503" y="787533"/>
                </a:lnTo>
                <a:lnTo>
                  <a:pt x="4268141" y="828664"/>
                </a:lnTo>
                <a:lnTo>
                  <a:pt x="4241229" y="863544"/>
                </a:lnTo>
                <a:lnTo>
                  <a:pt x="4206424" y="890514"/>
                </a:lnTo>
                <a:lnTo>
                  <a:pt x="4165382" y="907914"/>
                </a:lnTo>
                <a:lnTo>
                  <a:pt x="4119760" y="914082"/>
                </a:lnTo>
                <a:close/>
              </a:path>
            </a:pathLst>
          </a:custGeom>
          <a:solidFill>
            <a:srgbClr val="86E9E8">
              <a:alpha val="52938"/>
            </a:srgbClr>
          </a:solidFill>
        </p:spPr>
        <p:txBody>
          <a:bodyPr wrap="square" lIns="0" tIns="0" rIns="0" bIns="0" rtlCol="0"/>
          <a:lstStyle/>
          <a:p>
            <a:endParaRPr/>
          </a:p>
        </p:txBody>
      </p:sp>
      <p:sp>
        <p:nvSpPr>
          <p:cNvPr id="7" name="object 7"/>
          <p:cNvSpPr/>
          <p:nvPr/>
        </p:nvSpPr>
        <p:spPr>
          <a:xfrm>
            <a:off x="13260292" y="6900105"/>
            <a:ext cx="4291965" cy="914400"/>
          </a:xfrm>
          <a:custGeom>
            <a:avLst/>
            <a:gdLst/>
            <a:ahLst/>
            <a:cxnLst/>
            <a:rect l="l" t="t" r="r" b="b"/>
            <a:pathLst>
              <a:path w="4291965" h="914400">
                <a:moveTo>
                  <a:pt x="4119760" y="914082"/>
                </a:moveTo>
                <a:lnTo>
                  <a:pt x="171897" y="914082"/>
                </a:lnTo>
                <a:lnTo>
                  <a:pt x="126276" y="907914"/>
                </a:lnTo>
                <a:lnTo>
                  <a:pt x="85234" y="890514"/>
                </a:lnTo>
                <a:lnTo>
                  <a:pt x="50429" y="863544"/>
                </a:lnTo>
                <a:lnTo>
                  <a:pt x="23517" y="828664"/>
                </a:lnTo>
                <a:lnTo>
                  <a:pt x="6155" y="787533"/>
                </a:lnTo>
                <a:lnTo>
                  <a:pt x="0" y="741813"/>
                </a:lnTo>
                <a:lnTo>
                  <a:pt x="0" y="172269"/>
                </a:lnTo>
                <a:lnTo>
                  <a:pt x="6155" y="126549"/>
                </a:lnTo>
                <a:lnTo>
                  <a:pt x="23517" y="85418"/>
                </a:lnTo>
                <a:lnTo>
                  <a:pt x="50429" y="50538"/>
                </a:lnTo>
                <a:lnTo>
                  <a:pt x="85234" y="23568"/>
                </a:lnTo>
                <a:lnTo>
                  <a:pt x="126276" y="6168"/>
                </a:lnTo>
                <a:lnTo>
                  <a:pt x="171897" y="0"/>
                </a:lnTo>
                <a:lnTo>
                  <a:pt x="4119760" y="0"/>
                </a:lnTo>
                <a:lnTo>
                  <a:pt x="4165382" y="6168"/>
                </a:lnTo>
                <a:lnTo>
                  <a:pt x="4206424" y="23568"/>
                </a:lnTo>
                <a:lnTo>
                  <a:pt x="4241229" y="50538"/>
                </a:lnTo>
                <a:lnTo>
                  <a:pt x="4268141" y="85418"/>
                </a:lnTo>
                <a:lnTo>
                  <a:pt x="4285503" y="126549"/>
                </a:lnTo>
                <a:lnTo>
                  <a:pt x="4291658" y="172269"/>
                </a:lnTo>
                <a:lnTo>
                  <a:pt x="4291658" y="741813"/>
                </a:lnTo>
                <a:lnTo>
                  <a:pt x="4285503" y="787533"/>
                </a:lnTo>
                <a:lnTo>
                  <a:pt x="4268141" y="828664"/>
                </a:lnTo>
                <a:lnTo>
                  <a:pt x="4241229" y="863544"/>
                </a:lnTo>
                <a:lnTo>
                  <a:pt x="4206424" y="890514"/>
                </a:lnTo>
                <a:lnTo>
                  <a:pt x="4165382" y="907914"/>
                </a:lnTo>
                <a:lnTo>
                  <a:pt x="4119760" y="914082"/>
                </a:lnTo>
                <a:close/>
              </a:path>
            </a:pathLst>
          </a:custGeom>
          <a:solidFill>
            <a:srgbClr val="86E9E8">
              <a:alpha val="52938"/>
            </a:srgbClr>
          </a:solidFill>
        </p:spPr>
        <p:txBody>
          <a:bodyPr wrap="square" lIns="0" tIns="0" rIns="0" bIns="0" rtlCol="0"/>
          <a:lstStyle/>
          <a:p>
            <a:endParaRPr/>
          </a:p>
        </p:txBody>
      </p:sp>
      <p:sp>
        <p:nvSpPr>
          <p:cNvPr id="8" name="object 8"/>
          <p:cNvSpPr/>
          <p:nvPr/>
        </p:nvSpPr>
        <p:spPr>
          <a:xfrm>
            <a:off x="5220705" y="5653411"/>
            <a:ext cx="1731645" cy="330835"/>
          </a:xfrm>
          <a:custGeom>
            <a:avLst/>
            <a:gdLst/>
            <a:ahLst/>
            <a:cxnLst/>
            <a:rect l="l" t="t" r="r" b="b"/>
            <a:pathLst>
              <a:path w="1731645" h="330835">
                <a:moveTo>
                  <a:pt x="1525783" y="330763"/>
                </a:moveTo>
                <a:lnTo>
                  <a:pt x="1514913" y="329738"/>
                </a:lnTo>
                <a:lnTo>
                  <a:pt x="1507548" y="321628"/>
                </a:lnTo>
                <a:lnTo>
                  <a:pt x="1504837" y="307008"/>
                </a:lnTo>
                <a:lnTo>
                  <a:pt x="1504837" y="197195"/>
                </a:lnTo>
                <a:lnTo>
                  <a:pt x="211037" y="197195"/>
                </a:lnTo>
                <a:lnTo>
                  <a:pt x="196060" y="227822"/>
                </a:lnTo>
                <a:lnTo>
                  <a:pt x="172656" y="252061"/>
                </a:lnTo>
                <a:lnTo>
                  <a:pt x="142666" y="268003"/>
                </a:lnTo>
                <a:lnTo>
                  <a:pt x="107935" y="273741"/>
                </a:lnTo>
                <a:lnTo>
                  <a:pt x="65924" y="265238"/>
                </a:lnTo>
                <a:lnTo>
                  <a:pt x="31615" y="242049"/>
                </a:lnTo>
                <a:lnTo>
                  <a:pt x="8482" y="207656"/>
                </a:lnTo>
                <a:lnTo>
                  <a:pt x="0" y="165543"/>
                </a:lnTo>
                <a:lnTo>
                  <a:pt x="8482" y="123429"/>
                </a:lnTo>
                <a:lnTo>
                  <a:pt x="31615" y="89036"/>
                </a:lnTo>
                <a:lnTo>
                  <a:pt x="65924" y="65847"/>
                </a:lnTo>
                <a:lnTo>
                  <a:pt x="107935" y="57344"/>
                </a:lnTo>
                <a:lnTo>
                  <a:pt x="142666" y="63082"/>
                </a:lnTo>
                <a:lnTo>
                  <a:pt x="172656" y="79024"/>
                </a:lnTo>
                <a:lnTo>
                  <a:pt x="196060" y="103263"/>
                </a:lnTo>
                <a:lnTo>
                  <a:pt x="211037" y="133890"/>
                </a:lnTo>
                <a:lnTo>
                  <a:pt x="1505175" y="133890"/>
                </a:lnTo>
                <a:lnTo>
                  <a:pt x="1505175" y="23754"/>
                </a:lnTo>
                <a:lnTo>
                  <a:pt x="1507883" y="9134"/>
                </a:lnTo>
                <a:lnTo>
                  <a:pt x="1515244" y="1024"/>
                </a:lnTo>
                <a:lnTo>
                  <a:pt x="1526108" y="0"/>
                </a:lnTo>
                <a:lnTo>
                  <a:pt x="1539328" y="6636"/>
                </a:lnTo>
                <a:lnTo>
                  <a:pt x="1716857" y="139704"/>
                </a:lnTo>
                <a:lnTo>
                  <a:pt x="1727550" y="151765"/>
                </a:lnTo>
                <a:lnTo>
                  <a:pt x="1731114" y="165462"/>
                </a:lnTo>
                <a:lnTo>
                  <a:pt x="1727550" y="179037"/>
                </a:lnTo>
                <a:lnTo>
                  <a:pt x="1716857" y="190735"/>
                </a:lnTo>
                <a:lnTo>
                  <a:pt x="1539005" y="324126"/>
                </a:lnTo>
                <a:lnTo>
                  <a:pt x="1525783" y="330763"/>
                </a:lnTo>
                <a:close/>
              </a:path>
            </a:pathLst>
          </a:custGeom>
          <a:solidFill>
            <a:srgbClr val="343237"/>
          </a:solidFill>
        </p:spPr>
        <p:txBody>
          <a:bodyPr wrap="square" lIns="0" tIns="0" rIns="0" bIns="0" rtlCol="0"/>
          <a:lstStyle/>
          <a:p>
            <a:endParaRPr/>
          </a:p>
        </p:txBody>
      </p:sp>
      <p:sp>
        <p:nvSpPr>
          <p:cNvPr id="9" name="object 9"/>
          <p:cNvSpPr/>
          <p:nvPr/>
        </p:nvSpPr>
        <p:spPr>
          <a:xfrm>
            <a:off x="5220705" y="7174577"/>
            <a:ext cx="1731645" cy="330835"/>
          </a:xfrm>
          <a:custGeom>
            <a:avLst/>
            <a:gdLst/>
            <a:ahLst/>
            <a:cxnLst/>
            <a:rect l="l" t="t" r="r" b="b"/>
            <a:pathLst>
              <a:path w="1731645" h="330834">
                <a:moveTo>
                  <a:pt x="1525783" y="330763"/>
                </a:moveTo>
                <a:lnTo>
                  <a:pt x="1514913" y="329738"/>
                </a:lnTo>
                <a:lnTo>
                  <a:pt x="1507548" y="321628"/>
                </a:lnTo>
                <a:lnTo>
                  <a:pt x="1504837" y="307008"/>
                </a:lnTo>
                <a:lnTo>
                  <a:pt x="1504837" y="197195"/>
                </a:lnTo>
                <a:lnTo>
                  <a:pt x="211037" y="197195"/>
                </a:lnTo>
                <a:lnTo>
                  <a:pt x="196060" y="227822"/>
                </a:lnTo>
                <a:lnTo>
                  <a:pt x="172656" y="252061"/>
                </a:lnTo>
                <a:lnTo>
                  <a:pt x="142666" y="268003"/>
                </a:lnTo>
                <a:lnTo>
                  <a:pt x="107935" y="273741"/>
                </a:lnTo>
                <a:lnTo>
                  <a:pt x="65924" y="265238"/>
                </a:lnTo>
                <a:lnTo>
                  <a:pt x="31615" y="242049"/>
                </a:lnTo>
                <a:lnTo>
                  <a:pt x="8482" y="207656"/>
                </a:lnTo>
                <a:lnTo>
                  <a:pt x="0" y="165543"/>
                </a:lnTo>
                <a:lnTo>
                  <a:pt x="8482" y="123429"/>
                </a:lnTo>
                <a:lnTo>
                  <a:pt x="31615" y="89036"/>
                </a:lnTo>
                <a:lnTo>
                  <a:pt x="65924" y="65847"/>
                </a:lnTo>
                <a:lnTo>
                  <a:pt x="107935" y="57344"/>
                </a:lnTo>
                <a:lnTo>
                  <a:pt x="142666" y="63082"/>
                </a:lnTo>
                <a:lnTo>
                  <a:pt x="172656" y="79024"/>
                </a:lnTo>
                <a:lnTo>
                  <a:pt x="196060" y="103263"/>
                </a:lnTo>
                <a:lnTo>
                  <a:pt x="211037" y="133890"/>
                </a:lnTo>
                <a:lnTo>
                  <a:pt x="1505175" y="133890"/>
                </a:lnTo>
                <a:lnTo>
                  <a:pt x="1505175" y="23754"/>
                </a:lnTo>
                <a:lnTo>
                  <a:pt x="1507883" y="9134"/>
                </a:lnTo>
                <a:lnTo>
                  <a:pt x="1515244" y="1024"/>
                </a:lnTo>
                <a:lnTo>
                  <a:pt x="1526108" y="0"/>
                </a:lnTo>
                <a:lnTo>
                  <a:pt x="1539328" y="6636"/>
                </a:lnTo>
                <a:lnTo>
                  <a:pt x="1716857" y="139704"/>
                </a:lnTo>
                <a:lnTo>
                  <a:pt x="1727550" y="151765"/>
                </a:lnTo>
                <a:lnTo>
                  <a:pt x="1731114" y="165462"/>
                </a:lnTo>
                <a:lnTo>
                  <a:pt x="1727550" y="179037"/>
                </a:lnTo>
                <a:lnTo>
                  <a:pt x="1716857" y="190735"/>
                </a:lnTo>
                <a:lnTo>
                  <a:pt x="1539005" y="324126"/>
                </a:lnTo>
                <a:lnTo>
                  <a:pt x="1525783" y="330763"/>
                </a:lnTo>
                <a:close/>
              </a:path>
            </a:pathLst>
          </a:custGeom>
          <a:solidFill>
            <a:srgbClr val="343237"/>
          </a:solidFill>
        </p:spPr>
        <p:txBody>
          <a:bodyPr wrap="square" lIns="0" tIns="0" rIns="0" bIns="0" rtlCol="0"/>
          <a:lstStyle/>
          <a:p>
            <a:endParaRPr/>
          </a:p>
        </p:txBody>
      </p:sp>
      <p:sp>
        <p:nvSpPr>
          <p:cNvPr id="10" name="object 10"/>
          <p:cNvSpPr/>
          <p:nvPr/>
        </p:nvSpPr>
        <p:spPr>
          <a:xfrm>
            <a:off x="5220705" y="8652795"/>
            <a:ext cx="1731645" cy="330835"/>
          </a:xfrm>
          <a:custGeom>
            <a:avLst/>
            <a:gdLst/>
            <a:ahLst/>
            <a:cxnLst/>
            <a:rect l="l" t="t" r="r" b="b"/>
            <a:pathLst>
              <a:path w="1731645" h="330834">
                <a:moveTo>
                  <a:pt x="1525783" y="330763"/>
                </a:moveTo>
                <a:lnTo>
                  <a:pt x="1514913" y="329738"/>
                </a:lnTo>
                <a:lnTo>
                  <a:pt x="1507548" y="321628"/>
                </a:lnTo>
                <a:lnTo>
                  <a:pt x="1504837" y="307008"/>
                </a:lnTo>
                <a:lnTo>
                  <a:pt x="1504837" y="197195"/>
                </a:lnTo>
                <a:lnTo>
                  <a:pt x="211037" y="197195"/>
                </a:lnTo>
                <a:lnTo>
                  <a:pt x="196060" y="227822"/>
                </a:lnTo>
                <a:lnTo>
                  <a:pt x="172656" y="252061"/>
                </a:lnTo>
                <a:lnTo>
                  <a:pt x="142666" y="268003"/>
                </a:lnTo>
                <a:lnTo>
                  <a:pt x="107935" y="273741"/>
                </a:lnTo>
                <a:lnTo>
                  <a:pt x="65924" y="265238"/>
                </a:lnTo>
                <a:lnTo>
                  <a:pt x="31615" y="242049"/>
                </a:lnTo>
                <a:lnTo>
                  <a:pt x="8482" y="207656"/>
                </a:lnTo>
                <a:lnTo>
                  <a:pt x="0" y="165543"/>
                </a:lnTo>
                <a:lnTo>
                  <a:pt x="8482" y="123429"/>
                </a:lnTo>
                <a:lnTo>
                  <a:pt x="31615" y="89036"/>
                </a:lnTo>
                <a:lnTo>
                  <a:pt x="65924" y="65847"/>
                </a:lnTo>
                <a:lnTo>
                  <a:pt x="107935" y="57344"/>
                </a:lnTo>
                <a:lnTo>
                  <a:pt x="142666" y="63082"/>
                </a:lnTo>
                <a:lnTo>
                  <a:pt x="172656" y="79024"/>
                </a:lnTo>
                <a:lnTo>
                  <a:pt x="196060" y="103263"/>
                </a:lnTo>
                <a:lnTo>
                  <a:pt x="211037" y="133890"/>
                </a:lnTo>
                <a:lnTo>
                  <a:pt x="1505175" y="133890"/>
                </a:lnTo>
                <a:lnTo>
                  <a:pt x="1505175" y="23754"/>
                </a:lnTo>
                <a:lnTo>
                  <a:pt x="1507883" y="9134"/>
                </a:lnTo>
                <a:lnTo>
                  <a:pt x="1515244" y="1024"/>
                </a:lnTo>
                <a:lnTo>
                  <a:pt x="1526108" y="0"/>
                </a:lnTo>
                <a:lnTo>
                  <a:pt x="1539328" y="6636"/>
                </a:lnTo>
                <a:lnTo>
                  <a:pt x="1716857" y="139704"/>
                </a:lnTo>
                <a:lnTo>
                  <a:pt x="1727550" y="151765"/>
                </a:lnTo>
                <a:lnTo>
                  <a:pt x="1731114" y="165462"/>
                </a:lnTo>
                <a:lnTo>
                  <a:pt x="1727550" y="179037"/>
                </a:lnTo>
                <a:lnTo>
                  <a:pt x="1716857" y="190735"/>
                </a:lnTo>
                <a:lnTo>
                  <a:pt x="1539005" y="324126"/>
                </a:lnTo>
                <a:lnTo>
                  <a:pt x="1525783" y="330763"/>
                </a:lnTo>
                <a:close/>
              </a:path>
            </a:pathLst>
          </a:custGeom>
          <a:solidFill>
            <a:srgbClr val="343237"/>
          </a:solidFill>
        </p:spPr>
        <p:txBody>
          <a:bodyPr wrap="square" lIns="0" tIns="0" rIns="0" bIns="0" rtlCol="0"/>
          <a:lstStyle/>
          <a:p>
            <a:endParaRPr/>
          </a:p>
        </p:txBody>
      </p:sp>
      <p:sp>
        <p:nvSpPr>
          <p:cNvPr id="11" name="object 11"/>
          <p:cNvSpPr/>
          <p:nvPr/>
        </p:nvSpPr>
        <p:spPr>
          <a:xfrm>
            <a:off x="5220705" y="4214725"/>
            <a:ext cx="1731645" cy="330835"/>
          </a:xfrm>
          <a:custGeom>
            <a:avLst/>
            <a:gdLst/>
            <a:ahLst/>
            <a:cxnLst/>
            <a:rect l="l" t="t" r="r" b="b"/>
            <a:pathLst>
              <a:path w="1731645" h="330835">
                <a:moveTo>
                  <a:pt x="1525783" y="330763"/>
                </a:moveTo>
                <a:lnTo>
                  <a:pt x="1514913" y="329738"/>
                </a:lnTo>
                <a:lnTo>
                  <a:pt x="1507548" y="321628"/>
                </a:lnTo>
                <a:lnTo>
                  <a:pt x="1504837" y="307008"/>
                </a:lnTo>
                <a:lnTo>
                  <a:pt x="1504837" y="197195"/>
                </a:lnTo>
                <a:lnTo>
                  <a:pt x="211037" y="197195"/>
                </a:lnTo>
                <a:lnTo>
                  <a:pt x="196060" y="227822"/>
                </a:lnTo>
                <a:lnTo>
                  <a:pt x="172656" y="252061"/>
                </a:lnTo>
                <a:lnTo>
                  <a:pt x="142666" y="268003"/>
                </a:lnTo>
                <a:lnTo>
                  <a:pt x="107935" y="273741"/>
                </a:lnTo>
                <a:lnTo>
                  <a:pt x="65924" y="265238"/>
                </a:lnTo>
                <a:lnTo>
                  <a:pt x="31615" y="242049"/>
                </a:lnTo>
                <a:lnTo>
                  <a:pt x="8482" y="207656"/>
                </a:lnTo>
                <a:lnTo>
                  <a:pt x="0" y="165543"/>
                </a:lnTo>
                <a:lnTo>
                  <a:pt x="8482" y="123429"/>
                </a:lnTo>
                <a:lnTo>
                  <a:pt x="31615" y="89036"/>
                </a:lnTo>
                <a:lnTo>
                  <a:pt x="65924" y="65847"/>
                </a:lnTo>
                <a:lnTo>
                  <a:pt x="107935" y="57344"/>
                </a:lnTo>
                <a:lnTo>
                  <a:pt x="142666" y="63082"/>
                </a:lnTo>
                <a:lnTo>
                  <a:pt x="172656" y="79024"/>
                </a:lnTo>
                <a:lnTo>
                  <a:pt x="196060" y="103263"/>
                </a:lnTo>
                <a:lnTo>
                  <a:pt x="211037" y="133890"/>
                </a:lnTo>
                <a:lnTo>
                  <a:pt x="1505175" y="133890"/>
                </a:lnTo>
                <a:lnTo>
                  <a:pt x="1505175" y="23754"/>
                </a:lnTo>
                <a:lnTo>
                  <a:pt x="1507883" y="9134"/>
                </a:lnTo>
                <a:lnTo>
                  <a:pt x="1515244" y="1024"/>
                </a:lnTo>
                <a:lnTo>
                  <a:pt x="1526108" y="0"/>
                </a:lnTo>
                <a:lnTo>
                  <a:pt x="1539328" y="6636"/>
                </a:lnTo>
                <a:lnTo>
                  <a:pt x="1716857" y="139704"/>
                </a:lnTo>
                <a:lnTo>
                  <a:pt x="1727550" y="151765"/>
                </a:lnTo>
                <a:lnTo>
                  <a:pt x="1731114" y="165462"/>
                </a:lnTo>
                <a:lnTo>
                  <a:pt x="1727550" y="179037"/>
                </a:lnTo>
                <a:lnTo>
                  <a:pt x="1716857" y="190735"/>
                </a:lnTo>
                <a:lnTo>
                  <a:pt x="1539005" y="324126"/>
                </a:lnTo>
                <a:lnTo>
                  <a:pt x="1525783" y="330763"/>
                </a:lnTo>
                <a:close/>
              </a:path>
            </a:pathLst>
          </a:custGeom>
          <a:solidFill>
            <a:srgbClr val="343237"/>
          </a:solidFill>
        </p:spPr>
        <p:txBody>
          <a:bodyPr wrap="square" lIns="0" tIns="0" rIns="0" bIns="0" rtlCol="0"/>
          <a:lstStyle/>
          <a:p>
            <a:endParaRPr/>
          </a:p>
        </p:txBody>
      </p:sp>
      <p:sp>
        <p:nvSpPr>
          <p:cNvPr id="12" name="object 12"/>
          <p:cNvSpPr/>
          <p:nvPr/>
        </p:nvSpPr>
        <p:spPr>
          <a:xfrm>
            <a:off x="11767718" y="5126991"/>
            <a:ext cx="1654175" cy="330835"/>
          </a:xfrm>
          <a:custGeom>
            <a:avLst/>
            <a:gdLst/>
            <a:ahLst/>
            <a:cxnLst/>
            <a:rect l="l" t="t" r="r" b="b"/>
            <a:pathLst>
              <a:path w="1654175" h="330835">
                <a:moveTo>
                  <a:pt x="1448342" y="330763"/>
                </a:moveTo>
                <a:lnTo>
                  <a:pt x="1437474" y="329738"/>
                </a:lnTo>
                <a:lnTo>
                  <a:pt x="1430110" y="321628"/>
                </a:lnTo>
                <a:lnTo>
                  <a:pt x="1427400" y="307008"/>
                </a:lnTo>
                <a:lnTo>
                  <a:pt x="1427400" y="197195"/>
                </a:lnTo>
                <a:lnTo>
                  <a:pt x="211077" y="197195"/>
                </a:lnTo>
                <a:lnTo>
                  <a:pt x="196097" y="227822"/>
                </a:lnTo>
                <a:lnTo>
                  <a:pt x="172688" y="252061"/>
                </a:lnTo>
                <a:lnTo>
                  <a:pt x="142693" y="268003"/>
                </a:lnTo>
                <a:lnTo>
                  <a:pt x="107955" y="273741"/>
                </a:lnTo>
                <a:lnTo>
                  <a:pt x="65936" y="265238"/>
                </a:lnTo>
                <a:lnTo>
                  <a:pt x="31621" y="242049"/>
                </a:lnTo>
                <a:lnTo>
                  <a:pt x="8484" y="207656"/>
                </a:lnTo>
                <a:lnTo>
                  <a:pt x="0" y="165543"/>
                </a:lnTo>
                <a:lnTo>
                  <a:pt x="8484" y="123429"/>
                </a:lnTo>
                <a:lnTo>
                  <a:pt x="31621" y="89036"/>
                </a:lnTo>
                <a:lnTo>
                  <a:pt x="65936" y="65847"/>
                </a:lnTo>
                <a:lnTo>
                  <a:pt x="107955" y="57344"/>
                </a:lnTo>
                <a:lnTo>
                  <a:pt x="142693" y="63082"/>
                </a:lnTo>
                <a:lnTo>
                  <a:pt x="172688" y="79024"/>
                </a:lnTo>
                <a:lnTo>
                  <a:pt x="196097" y="103263"/>
                </a:lnTo>
                <a:lnTo>
                  <a:pt x="211077" y="133890"/>
                </a:lnTo>
                <a:lnTo>
                  <a:pt x="1427729" y="133890"/>
                </a:lnTo>
                <a:lnTo>
                  <a:pt x="1427729" y="23754"/>
                </a:lnTo>
                <a:lnTo>
                  <a:pt x="1430437" y="9134"/>
                </a:lnTo>
                <a:lnTo>
                  <a:pt x="1437799" y="1024"/>
                </a:lnTo>
                <a:lnTo>
                  <a:pt x="1448665" y="0"/>
                </a:lnTo>
                <a:lnTo>
                  <a:pt x="1461888" y="6636"/>
                </a:lnTo>
                <a:lnTo>
                  <a:pt x="1639451" y="139704"/>
                </a:lnTo>
                <a:lnTo>
                  <a:pt x="1650146" y="151765"/>
                </a:lnTo>
                <a:lnTo>
                  <a:pt x="1653710" y="165462"/>
                </a:lnTo>
                <a:lnTo>
                  <a:pt x="1650146" y="179037"/>
                </a:lnTo>
                <a:lnTo>
                  <a:pt x="1639451" y="190735"/>
                </a:lnTo>
                <a:lnTo>
                  <a:pt x="1461565" y="324126"/>
                </a:lnTo>
                <a:lnTo>
                  <a:pt x="1448342" y="330763"/>
                </a:lnTo>
                <a:close/>
              </a:path>
            </a:pathLst>
          </a:custGeom>
          <a:solidFill>
            <a:srgbClr val="343237"/>
          </a:solidFill>
        </p:spPr>
        <p:txBody>
          <a:bodyPr wrap="square" lIns="0" tIns="0" rIns="0" bIns="0" rtlCol="0"/>
          <a:lstStyle/>
          <a:p>
            <a:endParaRPr/>
          </a:p>
        </p:txBody>
      </p:sp>
      <p:sp>
        <p:nvSpPr>
          <p:cNvPr id="13" name="object 13"/>
          <p:cNvSpPr/>
          <p:nvPr/>
        </p:nvSpPr>
        <p:spPr>
          <a:xfrm>
            <a:off x="11767718" y="7191006"/>
            <a:ext cx="1654175" cy="330835"/>
          </a:xfrm>
          <a:custGeom>
            <a:avLst/>
            <a:gdLst/>
            <a:ahLst/>
            <a:cxnLst/>
            <a:rect l="l" t="t" r="r" b="b"/>
            <a:pathLst>
              <a:path w="1654175" h="330834">
                <a:moveTo>
                  <a:pt x="1448342" y="330763"/>
                </a:moveTo>
                <a:lnTo>
                  <a:pt x="1437474" y="329738"/>
                </a:lnTo>
                <a:lnTo>
                  <a:pt x="1430110" y="321628"/>
                </a:lnTo>
                <a:lnTo>
                  <a:pt x="1427400" y="307008"/>
                </a:lnTo>
                <a:lnTo>
                  <a:pt x="1427400" y="197195"/>
                </a:lnTo>
                <a:lnTo>
                  <a:pt x="211077" y="197195"/>
                </a:lnTo>
                <a:lnTo>
                  <a:pt x="196097" y="227822"/>
                </a:lnTo>
                <a:lnTo>
                  <a:pt x="172688" y="252061"/>
                </a:lnTo>
                <a:lnTo>
                  <a:pt x="142693" y="268003"/>
                </a:lnTo>
                <a:lnTo>
                  <a:pt x="107955" y="273741"/>
                </a:lnTo>
                <a:lnTo>
                  <a:pt x="65936" y="265238"/>
                </a:lnTo>
                <a:lnTo>
                  <a:pt x="31621" y="242049"/>
                </a:lnTo>
                <a:lnTo>
                  <a:pt x="8484" y="207656"/>
                </a:lnTo>
                <a:lnTo>
                  <a:pt x="0" y="165543"/>
                </a:lnTo>
                <a:lnTo>
                  <a:pt x="8484" y="123429"/>
                </a:lnTo>
                <a:lnTo>
                  <a:pt x="31621" y="89036"/>
                </a:lnTo>
                <a:lnTo>
                  <a:pt x="65936" y="65847"/>
                </a:lnTo>
                <a:lnTo>
                  <a:pt x="107955" y="57344"/>
                </a:lnTo>
                <a:lnTo>
                  <a:pt x="142693" y="63082"/>
                </a:lnTo>
                <a:lnTo>
                  <a:pt x="172688" y="79024"/>
                </a:lnTo>
                <a:lnTo>
                  <a:pt x="196097" y="103263"/>
                </a:lnTo>
                <a:lnTo>
                  <a:pt x="211077" y="133890"/>
                </a:lnTo>
                <a:lnTo>
                  <a:pt x="1427729" y="133890"/>
                </a:lnTo>
                <a:lnTo>
                  <a:pt x="1427729" y="23754"/>
                </a:lnTo>
                <a:lnTo>
                  <a:pt x="1430437" y="9134"/>
                </a:lnTo>
                <a:lnTo>
                  <a:pt x="1437799" y="1024"/>
                </a:lnTo>
                <a:lnTo>
                  <a:pt x="1448665" y="0"/>
                </a:lnTo>
                <a:lnTo>
                  <a:pt x="1461888" y="6636"/>
                </a:lnTo>
                <a:lnTo>
                  <a:pt x="1639451" y="139704"/>
                </a:lnTo>
                <a:lnTo>
                  <a:pt x="1650146" y="151765"/>
                </a:lnTo>
                <a:lnTo>
                  <a:pt x="1653710" y="165462"/>
                </a:lnTo>
                <a:lnTo>
                  <a:pt x="1650146" y="179037"/>
                </a:lnTo>
                <a:lnTo>
                  <a:pt x="1639451" y="190735"/>
                </a:lnTo>
                <a:lnTo>
                  <a:pt x="1461565" y="324126"/>
                </a:lnTo>
                <a:lnTo>
                  <a:pt x="1448342" y="330763"/>
                </a:lnTo>
                <a:close/>
              </a:path>
            </a:pathLst>
          </a:custGeom>
          <a:solidFill>
            <a:srgbClr val="343237"/>
          </a:solidFill>
        </p:spPr>
        <p:txBody>
          <a:bodyPr wrap="square" lIns="0" tIns="0" rIns="0" bIns="0" rtlCol="0"/>
          <a:lstStyle/>
          <a:p>
            <a:endParaRPr/>
          </a:p>
        </p:txBody>
      </p:sp>
      <p:grpSp>
        <p:nvGrpSpPr>
          <p:cNvPr id="14" name="object 14"/>
          <p:cNvGrpSpPr/>
          <p:nvPr/>
        </p:nvGrpSpPr>
        <p:grpSpPr>
          <a:xfrm>
            <a:off x="7865641" y="7035190"/>
            <a:ext cx="652145" cy="654050"/>
            <a:chOff x="7865641" y="7035190"/>
            <a:chExt cx="652145" cy="654050"/>
          </a:xfrm>
        </p:grpSpPr>
        <p:sp>
          <p:nvSpPr>
            <p:cNvPr id="15" name="object 15"/>
            <p:cNvSpPr/>
            <p:nvPr/>
          </p:nvSpPr>
          <p:spPr>
            <a:xfrm>
              <a:off x="7865641" y="7035190"/>
              <a:ext cx="652145" cy="654050"/>
            </a:xfrm>
            <a:custGeom>
              <a:avLst/>
              <a:gdLst/>
              <a:ahLst/>
              <a:cxnLst/>
              <a:rect l="l" t="t" r="r" b="b"/>
              <a:pathLst>
                <a:path w="652145" h="654050">
                  <a:moveTo>
                    <a:pt x="325986" y="653558"/>
                  </a:moveTo>
                  <a:lnTo>
                    <a:pt x="277820" y="650013"/>
                  </a:lnTo>
                  <a:lnTo>
                    <a:pt x="231847" y="639717"/>
                  </a:lnTo>
                  <a:lnTo>
                    <a:pt x="188570" y="623174"/>
                  </a:lnTo>
                  <a:lnTo>
                    <a:pt x="148495" y="600892"/>
                  </a:lnTo>
                  <a:lnTo>
                    <a:pt x="112126" y="573376"/>
                  </a:lnTo>
                  <a:lnTo>
                    <a:pt x="79968" y="541132"/>
                  </a:lnTo>
                  <a:lnTo>
                    <a:pt x="52525" y="504667"/>
                  </a:lnTo>
                  <a:lnTo>
                    <a:pt x="30302" y="464486"/>
                  </a:lnTo>
                  <a:lnTo>
                    <a:pt x="13804" y="421096"/>
                  </a:lnTo>
                  <a:lnTo>
                    <a:pt x="3535" y="375003"/>
                  </a:lnTo>
                  <a:lnTo>
                    <a:pt x="0" y="326712"/>
                  </a:lnTo>
                  <a:lnTo>
                    <a:pt x="3535" y="278424"/>
                  </a:lnTo>
                  <a:lnTo>
                    <a:pt x="13804" y="232338"/>
                  </a:lnTo>
                  <a:lnTo>
                    <a:pt x="30302" y="188961"/>
                  </a:lnTo>
                  <a:lnTo>
                    <a:pt x="52525" y="148796"/>
                  </a:lnTo>
                  <a:lnTo>
                    <a:pt x="79968" y="112349"/>
                  </a:lnTo>
                  <a:lnTo>
                    <a:pt x="112126" y="80123"/>
                  </a:lnTo>
                  <a:lnTo>
                    <a:pt x="148495" y="52625"/>
                  </a:lnTo>
                  <a:lnTo>
                    <a:pt x="188570" y="30359"/>
                  </a:lnTo>
                  <a:lnTo>
                    <a:pt x="231847" y="13829"/>
                  </a:lnTo>
                  <a:lnTo>
                    <a:pt x="277820" y="3541"/>
                  </a:lnTo>
                  <a:lnTo>
                    <a:pt x="325986" y="0"/>
                  </a:lnTo>
                  <a:lnTo>
                    <a:pt x="374204" y="3541"/>
                  </a:lnTo>
                  <a:lnTo>
                    <a:pt x="420218" y="13829"/>
                  </a:lnTo>
                  <a:lnTo>
                    <a:pt x="463525" y="30359"/>
                  </a:lnTo>
                  <a:lnTo>
                    <a:pt x="503621" y="52625"/>
                  </a:lnTo>
                  <a:lnTo>
                    <a:pt x="540003" y="80123"/>
                  </a:lnTo>
                  <a:lnTo>
                    <a:pt x="572169" y="112349"/>
                  </a:lnTo>
                  <a:lnTo>
                    <a:pt x="599614" y="148796"/>
                  </a:lnTo>
                  <a:lnTo>
                    <a:pt x="621837" y="188961"/>
                  </a:lnTo>
                  <a:lnTo>
                    <a:pt x="638333" y="232338"/>
                  </a:lnTo>
                  <a:lnTo>
                    <a:pt x="648600" y="278424"/>
                  </a:lnTo>
                  <a:lnTo>
                    <a:pt x="652134" y="326712"/>
                  </a:lnTo>
                  <a:lnTo>
                    <a:pt x="648600" y="375003"/>
                  </a:lnTo>
                  <a:lnTo>
                    <a:pt x="638333" y="421096"/>
                  </a:lnTo>
                  <a:lnTo>
                    <a:pt x="621837" y="464486"/>
                  </a:lnTo>
                  <a:lnTo>
                    <a:pt x="599614" y="504667"/>
                  </a:lnTo>
                  <a:lnTo>
                    <a:pt x="572169" y="541132"/>
                  </a:lnTo>
                  <a:lnTo>
                    <a:pt x="540003" y="573376"/>
                  </a:lnTo>
                  <a:lnTo>
                    <a:pt x="503621" y="600892"/>
                  </a:lnTo>
                  <a:lnTo>
                    <a:pt x="463525" y="623174"/>
                  </a:lnTo>
                  <a:lnTo>
                    <a:pt x="420218" y="639717"/>
                  </a:lnTo>
                  <a:lnTo>
                    <a:pt x="374204" y="650013"/>
                  </a:lnTo>
                  <a:lnTo>
                    <a:pt x="325986" y="653558"/>
                  </a:lnTo>
                  <a:close/>
                </a:path>
              </a:pathLst>
            </a:custGeom>
            <a:solidFill>
              <a:srgbClr val="87A0B9"/>
            </a:solidFill>
          </p:spPr>
          <p:txBody>
            <a:bodyPr wrap="square" lIns="0" tIns="0" rIns="0" bIns="0" rtlCol="0"/>
            <a:lstStyle/>
            <a:p>
              <a:endParaRPr/>
            </a:p>
          </p:txBody>
        </p:sp>
        <p:sp>
          <p:nvSpPr>
            <p:cNvPr id="16" name="object 16"/>
            <p:cNvSpPr/>
            <p:nvPr/>
          </p:nvSpPr>
          <p:spPr>
            <a:xfrm>
              <a:off x="8044500" y="7214325"/>
              <a:ext cx="294640" cy="295275"/>
            </a:xfrm>
            <a:custGeom>
              <a:avLst/>
              <a:gdLst/>
              <a:ahLst/>
              <a:cxnLst/>
              <a:rect l="l" t="t" r="r" b="b"/>
              <a:pathLst>
                <a:path w="294640" h="295275">
                  <a:moveTo>
                    <a:pt x="147128" y="295155"/>
                  </a:moveTo>
                  <a:lnTo>
                    <a:pt x="100593" y="287632"/>
                  </a:lnTo>
                  <a:lnTo>
                    <a:pt x="60201" y="266682"/>
                  </a:lnTo>
                  <a:lnTo>
                    <a:pt x="28364" y="234737"/>
                  </a:lnTo>
                  <a:lnTo>
                    <a:pt x="7493" y="194225"/>
                  </a:lnTo>
                  <a:lnTo>
                    <a:pt x="0" y="147577"/>
                  </a:lnTo>
                  <a:lnTo>
                    <a:pt x="7493" y="100929"/>
                  </a:lnTo>
                  <a:lnTo>
                    <a:pt x="28364" y="60417"/>
                  </a:lnTo>
                  <a:lnTo>
                    <a:pt x="60201" y="28472"/>
                  </a:lnTo>
                  <a:lnTo>
                    <a:pt x="100593" y="7523"/>
                  </a:lnTo>
                  <a:lnTo>
                    <a:pt x="147128" y="0"/>
                  </a:lnTo>
                  <a:lnTo>
                    <a:pt x="193690" y="7523"/>
                  </a:lnTo>
                  <a:lnTo>
                    <a:pt x="234148" y="28472"/>
                  </a:lnTo>
                  <a:lnTo>
                    <a:pt x="266065" y="60417"/>
                  </a:lnTo>
                  <a:lnTo>
                    <a:pt x="287003" y="100929"/>
                  </a:lnTo>
                  <a:lnTo>
                    <a:pt x="294524" y="147577"/>
                  </a:lnTo>
                  <a:lnTo>
                    <a:pt x="287003" y="194225"/>
                  </a:lnTo>
                  <a:lnTo>
                    <a:pt x="266065" y="234737"/>
                  </a:lnTo>
                  <a:lnTo>
                    <a:pt x="234148" y="266682"/>
                  </a:lnTo>
                  <a:lnTo>
                    <a:pt x="193690" y="287632"/>
                  </a:lnTo>
                  <a:lnTo>
                    <a:pt x="147128" y="295155"/>
                  </a:lnTo>
                  <a:close/>
                </a:path>
              </a:pathLst>
            </a:custGeom>
            <a:solidFill>
              <a:srgbClr val="F5F5F5"/>
            </a:solidFill>
          </p:spPr>
          <p:txBody>
            <a:bodyPr wrap="square" lIns="0" tIns="0" rIns="0" bIns="0" rtlCol="0"/>
            <a:lstStyle/>
            <a:p>
              <a:endParaRPr/>
            </a:p>
          </p:txBody>
        </p:sp>
      </p:grpSp>
      <p:sp>
        <p:nvSpPr>
          <p:cNvPr id="17" name="object 17"/>
          <p:cNvSpPr/>
          <p:nvPr/>
        </p:nvSpPr>
        <p:spPr>
          <a:xfrm>
            <a:off x="8146605" y="6616217"/>
            <a:ext cx="1374140" cy="795020"/>
          </a:xfrm>
          <a:custGeom>
            <a:avLst/>
            <a:gdLst/>
            <a:ahLst/>
            <a:cxnLst/>
            <a:rect l="l" t="t" r="r" b="b"/>
            <a:pathLst>
              <a:path w="1374140" h="795020">
                <a:moveTo>
                  <a:pt x="1373860" y="0"/>
                </a:moveTo>
                <a:lnTo>
                  <a:pt x="396760" y="0"/>
                </a:lnTo>
                <a:lnTo>
                  <a:pt x="396760" y="99161"/>
                </a:lnTo>
                <a:lnTo>
                  <a:pt x="396760" y="696709"/>
                </a:lnTo>
                <a:lnTo>
                  <a:pt x="0" y="696709"/>
                </a:lnTo>
                <a:lnTo>
                  <a:pt x="0" y="794600"/>
                </a:lnTo>
                <a:lnTo>
                  <a:pt x="494576" y="794600"/>
                </a:lnTo>
                <a:lnTo>
                  <a:pt x="494576" y="696709"/>
                </a:lnTo>
                <a:lnTo>
                  <a:pt x="494576" y="99161"/>
                </a:lnTo>
                <a:lnTo>
                  <a:pt x="1373860" y="99161"/>
                </a:lnTo>
                <a:lnTo>
                  <a:pt x="1373860" y="0"/>
                </a:lnTo>
                <a:close/>
              </a:path>
            </a:pathLst>
          </a:custGeom>
          <a:solidFill>
            <a:srgbClr val="F5F5F5"/>
          </a:solidFill>
        </p:spPr>
        <p:txBody>
          <a:bodyPr wrap="square" lIns="0" tIns="0" rIns="0" bIns="0" rtlCol="0"/>
          <a:lstStyle/>
          <a:p>
            <a:endParaRPr/>
          </a:p>
        </p:txBody>
      </p:sp>
      <p:grpSp>
        <p:nvGrpSpPr>
          <p:cNvPr id="18" name="object 18"/>
          <p:cNvGrpSpPr/>
          <p:nvPr/>
        </p:nvGrpSpPr>
        <p:grpSpPr>
          <a:xfrm>
            <a:off x="9520471" y="5641730"/>
            <a:ext cx="1655445" cy="1072515"/>
            <a:chOff x="9520471" y="5641730"/>
            <a:chExt cx="1655445" cy="1072515"/>
          </a:xfrm>
        </p:grpSpPr>
        <p:sp>
          <p:nvSpPr>
            <p:cNvPr id="19" name="object 19"/>
            <p:cNvSpPr/>
            <p:nvPr/>
          </p:nvSpPr>
          <p:spPr>
            <a:xfrm>
              <a:off x="10523167" y="5641730"/>
              <a:ext cx="652780" cy="654050"/>
            </a:xfrm>
            <a:custGeom>
              <a:avLst/>
              <a:gdLst/>
              <a:ahLst/>
              <a:cxnLst/>
              <a:rect l="l" t="t" r="r" b="b"/>
              <a:pathLst>
                <a:path w="652779" h="654050">
                  <a:moveTo>
                    <a:pt x="326147" y="653558"/>
                  </a:moveTo>
                  <a:lnTo>
                    <a:pt x="277929" y="650013"/>
                  </a:lnTo>
                  <a:lnTo>
                    <a:pt x="231915" y="639717"/>
                  </a:lnTo>
                  <a:lnTo>
                    <a:pt x="188609" y="623177"/>
                  </a:lnTo>
                  <a:lnTo>
                    <a:pt x="148513" y="600898"/>
                  </a:lnTo>
                  <a:lnTo>
                    <a:pt x="112130" y="573389"/>
                  </a:lnTo>
                  <a:lnTo>
                    <a:pt x="79964" y="541154"/>
                  </a:lnTo>
                  <a:lnTo>
                    <a:pt x="52519" y="504702"/>
                  </a:lnTo>
                  <a:lnTo>
                    <a:pt x="30296" y="464538"/>
                  </a:lnTo>
                  <a:lnTo>
                    <a:pt x="13800" y="421170"/>
                  </a:lnTo>
                  <a:lnTo>
                    <a:pt x="3534" y="375103"/>
                  </a:lnTo>
                  <a:lnTo>
                    <a:pt x="0" y="326846"/>
                  </a:lnTo>
                  <a:lnTo>
                    <a:pt x="3534" y="278555"/>
                  </a:lnTo>
                  <a:lnTo>
                    <a:pt x="13800" y="232461"/>
                  </a:lnTo>
                  <a:lnTo>
                    <a:pt x="30296" y="189071"/>
                  </a:lnTo>
                  <a:lnTo>
                    <a:pt x="52519" y="148890"/>
                  </a:lnTo>
                  <a:lnTo>
                    <a:pt x="79964" y="112425"/>
                  </a:lnTo>
                  <a:lnTo>
                    <a:pt x="112130" y="80181"/>
                  </a:lnTo>
                  <a:lnTo>
                    <a:pt x="148513" y="52665"/>
                  </a:lnTo>
                  <a:lnTo>
                    <a:pt x="188609" y="30383"/>
                  </a:lnTo>
                  <a:lnTo>
                    <a:pt x="231915" y="13841"/>
                  </a:lnTo>
                  <a:lnTo>
                    <a:pt x="277929" y="3544"/>
                  </a:lnTo>
                  <a:lnTo>
                    <a:pt x="326147" y="0"/>
                  </a:lnTo>
                  <a:lnTo>
                    <a:pt x="374301" y="3544"/>
                  </a:lnTo>
                  <a:lnTo>
                    <a:pt x="420269" y="13841"/>
                  </a:lnTo>
                  <a:lnTo>
                    <a:pt x="463545" y="30383"/>
                  </a:lnTo>
                  <a:lnTo>
                    <a:pt x="503623" y="52665"/>
                  </a:lnTo>
                  <a:lnTo>
                    <a:pt x="539997" y="80181"/>
                  </a:lnTo>
                  <a:lnTo>
                    <a:pt x="572163" y="112425"/>
                  </a:lnTo>
                  <a:lnTo>
                    <a:pt x="599614" y="148890"/>
                  </a:lnTo>
                  <a:lnTo>
                    <a:pt x="621844" y="189071"/>
                  </a:lnTo>
                  <a:lnTo>
                    <a:pt x="638350" y="232461"/>
                  </a:lnTo>
                  <a:lnTo>
                    <a:pt x="648623" y="278555"/>
                  </a:lnTo>
                  <a:lnTo>
                    <a:pt x="652160" y="326846"/>
                  </a:lnTo>
                  <a:lnTo>
                    <a:pt x="648623" y="375103"/>
                  </a:lnTo>
                  <a:lnTo>
                    <a:pt x="638350" y="421170"/>
                  </a:lnTo>
                  <a:lnTo>
                    <a:pt x="621844" y="464538"/>
                  </a:lnTo>
                  <a:lnTo>
                    <a:pt x="599614" y="504702"/>
                  </a:lnTo>
                  <a:lnTo>
                    <a:pt x="572163" y="541154"/>
                  </a:lnTo>
                  <a:lnTo>
                    <a:pt x="539997" y="573389"/>
                  </a:lnTo>
                  <a:lnTo>
                    <a:pt x="503623" y="600898"/>
                  </a:lnTo>
                  <a:lnTo>
                    <a:pt x="463545" y="623177"/>
                  </a:lnTo>
                  <a:lnTo>
                    <a:pt x="420269" y="639717"/>
                  </a:lnTo>
                  <a:lnTo>
                    <a:pt x="374301" y="650013"/>
                  </a:lnTo>
                  <a:lnTo>
                    <a:pt x="326147" y="653558"/>
                  </a:lnTo>
                  <a:close/>
                </a:path>
              </a:pathLst>
            </a:custGeom>
            <a:solidFill>
              <a:srgbClr val="87A0B9"/>
            </a:solidFill>
          </p:spPr>
          <p:txBody>
            <a:bodyPr wrap="square" lIns="0" tIns="0" rIns="0" bIns="0" rtlCol="0"/>
            <a:lstStyle/>
            <a:p>
              <a:endParaRPr/>
            </a:p>
          </p:txBody>
        </p:sp>
        <p:sp>
          <p:nvSpPr>
            <p:cNvPr id="20" name="object 20"/>
            <p:cNvSpPr/>
            <p:nvPr/>
          </p:nvSpPr>
          <p:spPr>
            <a:xfrm>
              <a:off x="9520466" y="5820866"/>
              <a:ext cx="1476375" cy="893444"/>
            </a:xfrm>
            <a:custGeom>
              <a:avLst/>
              <a:gdLst/>
              <a:ahLst/>
              <a:cxnLst/>
              <a:rect l="l" t="t" r="r" b="b"/>
              <a:pathLst>
                <a:path w="1476375" h="893445">
                  <a:moveTo>
                    <a:pt x="1476108" y="147713"/>
                  </a:moveTo>
                  <a:lnTo>
                    <a:pt x="1468602" y="101053"/>
                  </a:lnTo>
                  <a:lnTo>
                    <a:pt x="1447698" y="60502"/>
                  </a:lnTo>
                  <a:lnTo>
                    <a:pt x="1415821" y="28524"/>
                  </a:lnTo>
                  <a:lnTo>
                    <a:pt x="1375384" y="7543"/>
                  </a:lnTo>
                  <a:lnTo>
                    <a:pt x="1328839" y="0"/>
                  </a:lnTo>
                  <a:lnTo>
                    <a:pt x="1282280" y="7543"/>
                  </a:lnTo>
                  <a:lnTo>
                    <a:pt x="1241818" y="28524"/>
                  </a:lnTo>
                  <a:lnTo>
                    <a:pt x="1209903" y="60502"/>
                  </a:lnTo>
                  <a:lnTo>
                    <a:pt x="1190205" y="98640"/>
                  </a:lnTo>
                  <a:lnTo>
                    <a:pt x="879284" y="98640"/>
                  </a:lnTo>
                  <a:lnTo>
                    <a:pt x="879284" y="196532"/>
                  </a:lnTo>
                  <a:lnTo>
                    <a:pt x="879284" y="795350"/>
                  </a:lnTo>
                  <a:lnTo>
                    <a:pt x="0" y="795350"/>
                  </a:lnTo>
                  <a:lnTo>
                    <a:pt x="0" y="893241"/>
                  </a:lnTo>
                  <a:lnTo>
                    <a:pt x="977099" y="893241"/>
                  </a:lnTo>
                  <a:lnTo>
                    <a:pt x="977099" y="795350"/>
                  </a:lnTo>
                  <a:lnTo>
                    <a:pt x="977099" y="196532"/>
                  </a:lnTo>
                  <a:lnTo>
                    <a:pt x="1190078" y="196532"/>
                  </a:lnTo>
                  <a:lnTo>
                    <a:pt x="1209903" y="234873"/>
                  </a:lnTo>
                  <a:lnTo>
                    <a:pt x="1241818" y="266827"/>
                  </a:lnTo>
                  <a:lnTo>
                    <a:pt x="1282280" y="287769"/>
                  </a:lnTo>
                  <a:lnTo>
                    <a:pt x="1328839" y="295287"/>
                  </a:lnTo>
                  <a:lnTo>
                    <a:pt x="1375384" y="287769"/>
                  </a:lnTo>
                  <a:lnTo>
                    <a:pt x="1415821" y="266827"/>
                  </a:lnTo>
                  <a:lnTo>
                    <a:pt x="1447698" y="234873"/>
                  </a:lnTo>
                  <a:lnTo>
                    <a:pt x="1468602" y="194360"/>
                  </a:lnTo>
                  <a:lnTo>
                    <a:pt x="1476108" y="147713"/>
                  </a:lnTo>
                  <a:close/>
                </a:path>
              </a:pathLst>
            </a:custGeom>
            <a:solidFill>
              <a:srgbClr val="F5F5F5"/>
            </a:solidFill>
          </p:spPr>
          <p:txBody>
            <a:bodyPr wrap="square" lIns="0" tIns="0" rIns="0" bIns="0" rtlCol="0"/>
            <a:lstStyle/>
            <a:p>
              <a:endParaRPr/>
            </a:p>
          </p:txBody>
        </p:sp>
      </p:grpSp>
      <p:grpSp>
        <p:nvGrpSpPr>
          <p:cNvPr id="21" name="object 21"/>
          <p:cNvGrpSpPr/>
          <p:nvPr/>
        </p:nvGrpSpPr>
        <p:grpSpPr>
          <a:xfrm>
            <a:off x="8473289" y="5096188"/>
            <a:ext cx="915669" cy="1457960"/>
            <a:chOff x="8473289" y="5096188"/>
            <a:chExt cx="915669" cy="1457960"/>
          </a:xfrm>
        </p:grpSpPr>
        <p:sp>
          <p:nvSpPr>
            <p:cNvPr id="22" name="object 22"/>
            <p:cNvSpPr/>
            <p:nvPr/>
          </p:nvSpPr>
          <p:spPr>
            <a:xfrm>
              <a:off x="8500442" y="5096188"/>
              <a:ext cx="650875" cy="652145"/>
            </a:xfrm>
            <a:custGeom>
              <a:avLst/>
              <a:gdLst/>
              <a:ahLst/>
              <a:cxnLst/>
              <a:rect l="l" t="t" r="r" b="b"/>
              <a:pathLst>
                <a:path w="650875" h="652145">
                  <a:moveTo>
                    <a:pt x="348067" y="651976"/>
                  </a:moveTo>
                  <a:lnTo>
                    <a:pt x="302580" y="651976"/>
                  </a:lnTo>
                  <a:lnTo>
                    <a:pt x="257451" y="645651"/>
                  </a:lnTo>
                  <a:lnTo>
                    <a:pt x="213392" y="632999"/>
                  </a:lnTo>
                  <a:lnTo>
                    <a:pt x="171119" y="614022"/>
                  </a:lnTo>
                  <a:lnTo>
                    <a:pt x="131344" y="588719"/>
                  </a:lnTo>
                  <a:lnTo>
                    <a:pt x="94783" y="557090"/>
                  </a:lnTo>
                  <a:lnTo>
                    <a:pt x="63188" y="520420"/>
                  </a:lnTo>
                  <a:lnTo>
                    <a:pt x="37913" y="480540"/>
                  </a:lnTo>
                  <a:lnTo>
                    <a:pt x="18956" y="438165"/>
                  </a:lnTo>
                  <a:lnTo>
                    <a:pt x="6318" y="394007"/>
                  </a:lnTo>
                  <a:lnTo>
                    <a:pt x="0" y="348780"/>
                  </a:lnTo>
                  <a:lnTo>
                    <a:pt x="0" y="303196"/>
                  </a:lnTo>
                  <a:lnTo>
                    <a:pt x="6318" y="257968"/>
                  </a:lnTo>
                  <a:lnTo>
                    <a:pt x="18956" y="213811"/>
                  </a:lnTo>
                  <a:lnTo>
                    <a:pt x="37913" y="171436"/>
                  </a:lnTo>
                  <a:lnTo>
                    <a:pt x="63188" y="131556"/>
                  </a:lnTo>
                  <a:lnTo>
                    <a:pt x="94783" y="94886"/>
                  </a:lnTo>
                  <a:lnTo>
                    <a:pt x="131344" y="63257"/>
                  </a:lnTo>
                  <a:lnTo>
                    <a:pt x="171119" y="37954"/>
                  </a:lnTo>
                  <a:lnTo>
                    <a:pt x="213392" y="18977"/>
                  </a:lnTo>
                  <a:lnTo>
                    <a:pt x="257451" y="6325"/>
                  </a:lnTo>
                  <a:lnTo>
                    <a:pt x="302580" y="0"/>
                  </a:lnTo>
                  <a:lnTo>
                    <a:pt x="348067" y="0"/>
                  </a:lnTo>
                  <a:lnTo>
                    <a:pt x="393196" y="6325"/>
                  </a:lnTo>
                  <a:lnTo>
                    <a:pt x="437255" y="18977"/>
                  </a:lnTo>
                  <a:lnTo>
                    <a:pt x="479528" y="37954"/>
                  </a:lnTo>
                  <a:lnTo>
                    <a:pt x="519303" y="63257"/>
                  </a:lnTo>
                  <a:lnTo>
                    <a:pt x="555865" y="94886"/>
                  </a:lnTo>
                  <a:lnTo>
                    <a:pt x="587426" y="131556"/>
                  </a:lnTo>
                  <a:lnTo>
                    <a:pt x="612675" y="171436"/>
                  </a:lnTo>
                  <a:lnTo>
                    <a:pt x="631611" y="213811"/>
                  </a:lnTo>
                  <a:lnTo>
                    <a:pt x="644236" y="257968"/>
                  </a:lnTo>
                  <a:lnTo>
                    <a:pt x="650548" y="303196"/>
                  </a:lnTo>
                  <a:lnTo>
                    <a:pt x="650548" y="348780"/>
                  </a:lnTo>
                  <a:lnTo>
                    <a:pt x="644236" y="394007"/>
                  </a:lnTo>
                  <a:lnTo>
                    <a:pt x="631611" y="438165"/>
                  </a:lnTo>
                  <a:lnTo>
                    <a:pt x="612675" y="480540"/>
                  </a:lnTo>
                  <a:lnTo>
                    <a:pt x="587426" y="520420"/>
                  </a:lnTo>
                  <a:lnTo>
                    <a:pt x="555865" y="557090"/>
                  </a:lnTo>
                  <a:lnTo>
                    <a:pt x="519303" y="588719"/>
                  </a:lnTo>
                  <a:lnTo>
                    <a:pt x="479528" y="614022"/>
                  </a:lnTo>
                  <a:lnTo>
                    <a:pt x="437255" y="632999"/>
                  </a:lnTo>
                  <a:lnTo>
                    <a:pt x="393196" y="645651"/>
                  </a:lnTo>
                  <a:lnTo>
                    <a:pt x="348067" y="651976"/>
                  </a:lnTo>
                  <a:close/>
                </a:path>
              </a:pathLst>
            </a:custGeom>
            <a:solidFill>
              <a:srgbClr val="87A0B9"/>
            </a:solidFill>
          </p:spPr>
          <p:txBody>
            <a:bodyPr wrap="square" lIns="0" tIns="0" rIns="0" bIns="0" rtlCol="0"/>
            <a:lstStyle/>
            <a:p>
              <a:endParaRPr/>
            </a:p>
          </p:txBody>
        </p:sp>
        <p:sp>
          <p:nvSpPr>
            <p:cNvPr id="23" name="object 23"/>
            <p:cNvSpPr/>
            <p:nvPr/>
          </p:nvSpPr>
          <p:spPr>
            <a:xfrm>
              <a:off x="8473288" y="5276367"/>
              <a:ext cx="915669" cy="1278255"/>
            </a:xfrm>
            <a:custGeom>
              <a:avLst/>
              <a:gdLst/>
              <a:ahLst/>
              <a:cxnLst/>
              <a:rect l="l" t="t" r="r" b="b"/>
              <a:pathLst>
                <a:path w="915670" h="1278254">
                  <a:moveTo>
                    <a:pt x="915454" y="1208405"/>
                  </a:moveTo>
                  <a:lnTo>
                    <a:pt x="138417" y="429691"/>
                  </a:lnTo>
                  <a:lnTo>
                    <a:pt x="289077" y="278638"/>
                  </a:lnTo>
                  <a:lnTo>
                    <a:pt x="329869" y="291630"/>
                  </a:lnTo>
                  <a:lnTo>
                    <a:pt x="374942" y="291630"/>
                  </a:lnTo>
                  <a:lnTo>
                    <a:pt x="418312" y="277799"/>
                  </a:lnTo>
                  <a:lnTo>
                    <a:pt x="456526" y="250151"/>
                  </a:lnTo>
                  <a:lnTo>
                    <a:pt x="484174" y="211861"/>
                  </a:lnTo>
                  <a:lnTo>
                    <a:pt x="498005" y="168402"/>
                  </a:lnTo>
                  <a:lnTo>
                    <a:pt x="498005" y="123228"/>
                  </a:lnTo>
                  <a:lnTo>
                    <a:pt x="484174" y="79768"/>
                  </a:lnTo>
                  <a:lnTo>
                    <a:pt x="456526" y="41478"/>
                  </a:lnTo>
                  <a:lnTo>
                    <a:pt x="418312" y="13830"/>
                  </a:lnTo>
                  <a:lnTo>
                    <a:pt x="374942" y="0"/>
                  </a:lnTo>
                  <a:lnTo>
                    <a:pt x="329869" y="0"/>
                  </a:lnTo>
                  <a:lnTo>
                    <a:pt x="286499" y="13830"/>
                  </a:lnTo>
                  <a:lnTo>
                    <a:pt x="248285" y="41478"/>
                  </a:lnTo>
                  <a:lnTo>
                    <a:pt x="220700" y="79768"/>
                  </a:lnTo>
                  <a:lnTo>
                    <a:pt x="206895" y="123228"/>
                  </a:lnTo>
                  <a:lnTo>
                    <a:pt x="206895" y="168402"/>
                  </a:lnTo>
                  <a:lnTo>
                    <a:pt x="219887" y="209321"/>
                  </a:lnTo>
                  <a:lnTo>
                    <a:pt x="0" y="429691"/>
                  </a:lnTo>
                  <a:lnTo>
                    <a:pt x="846315" y="1277696"/>
                  </a:lnTo>
                  <a:lnTo>
                    <a:pt x="915454" y="1208405"/>
                  </a:lnTo>
                  <a:close/>
                </a:path>
              </a:pathLst>
            </a:custGeom>
            <a:solidFill>
              <a:srgbClr val="F5F5F5"/>
            </a:solidFill>
          </p:spPr>
          <p:txBody>
            <a:bodyPr wrap="square" lIns="0" tIns="0" rIns="0" bIns="0" rtlCol="0"/>
            <a:lstStyle/>
            <a:p>
              <a:endParaRPr/>
            </a:p>
          </p:txBody>
        </p:sp>
      </p:grpSp>
      <p:grpSp>
        <p:nvGrpSpPr>
          <p:cNvPr id="24" name="object 24"/>
          <p:cNvGrpSpPr/>
          <p:nvPr/>
        </p:nvGrpSpPr>
        <p:grpSpPr>
          <a:xfrm>
            <a:off x="8864165" y="6011450"/>
            <a:ext cx="2222500" cy="1703705"/>
            <a:chOff x="8864165" y="6011450"/>
            <a:chExt cx="2222500" cy="1703705"/>
          </a:xfrm>
        </p:grpSpPr>
        <p:sp>
          <p:nvSpPr>
            <p:cNvPr id="25" name="object 25"/>
            <p:cNvSpPr/>
            <p:nvPr/>
          </p:nvSpPr>
          <p:spPr>
            <a:xfrm>
              <a:off x="10436121" y="7035948"/>
              <a:ext cx="650875" cy="652145"/>
            </a:xfrm>
            <a:custGeom>
              <a:avLst/>
              <a:gdLst/>
              <a:ahLst/>
              <a:cxnLst/>
              <a:rect l="l" t="t" r="r" b="b"/>
              <a:pathLst>
                <a:path w="650875" h="652145">
                  <a:moveTo>
                    <a:pt x="347967" y="651942"/>
                  </a:moveTo>
                  <a:lnTo>
                    <a:pt x="302481" y="651942"/>
                  </a:lnTo>
                  <a:lnTo>
                    <a:pt x="257351" y="645616"/>
                  </a:lnTo>
                  <a:lnTo>
                    <a:pt x="213293" y="632965"/>
                  </a:lnTo>
                  <a:lnTo>
                    <a:pt x="171019" y="613987"/>
                  </a:lnTo>
                  <a:lnTo>
                    <a:pt x="131245" y="588684"/>
                  </a:lnTo>
                  <a:lnTo>
                    <a:pt x="94683" y="557056"/>
                  </a:lnTo>
                  <a:lnTo>
                    <a:pt x="63122" y="520416"/>
                  </a:lnTo>
                  <a:lnTo>
                    <a:pt x="37873" y="480556"/>
                  </a:lnTo>
                  <a:lnTo>
                    <a:pt x="18936" y="438192"/>
                  </a:lnTo>
                  <a:lnTo>
                    <a:pt x="6312" y="394039"/>
                  </a:lnTo>
                  <a:lnTo>
                    <a:pt x="0" y="348813"/>
                  </a:lnTo>
                  <a:lnTo>
                    <a:pt x="0" y="303229"/>
                  </a:lnTo>
                  <a:lnTo>
                    <a:pt x="6312" y="258003"/>
                  </a:lnTo>
                  <a:lnTo>
                    <a:pt x="18936" y="213850"/>
                  </a:lnTo>
                  <a:lnTo>
                    <a:pt x="37873" y="171486"/>
                  </a:lnTo>
                  <a:lnTo>
                    <a:pt x="63122" y="131626"/>
                  </a:lnTo>
                  <a:lnTo>
                    <a:pt x="94683" y="94986"/>
                  </a:lnTo>
                  <a:lnTo>
                    <a:pt x="131245" y="63324"/>
                  </a:lnTo>
                  <a:lnTo>
                    <a:pt x="171019" y="37994"/>
                  </a:lnTo>
                  <a:lnTo>
                    <a:pt x="213293" y="18997"/>
                  </a:lnTo>
                  <a:lnTo>
                    <a:pt x="257351" y="6332"/>
                  </a:lnTo>
                  <a:lnTo>
                    <a:pt x="302481" y="0"/>
                  </a:lnTo>
                  <a:lnTo>
                    <a:pt x="347967" y="0"/>
                  </a:lnTo>
                  <a:lnTo>
                    <a:pt x="393097" y="6332"/>
                  </a:lnTo>
                  <a:lnTo>
                    <a:pt x="437155" y="18997"/>
                  </a:lnTo>
                  <a:lnTo>
                    <a:pt x="479429" y="37994"/>
                  </a:lnTo>
                  <a:lnTo>
                    <a:pt x="519203" y="63324"/>
                  </a:lnTo>
                  <a:lnTo>
                    <a:pt x="555765" y="94986"/>
                  </a:lnTo>
                  <a:lnTo>
                    <a:pt x="587359" y="131626"/>
                  </a:lnTo>
                  <a:lnTo>
                    <a:pt x="612635" y="171486"/>
                  </a:lnTo>
                  <a:lnTo>
                    <a:pt x="631591" y="213850"/>
                  </a:lnTo>
                  <a:lnTo>
                    <a:pt x="644229" y="258003"/>
                  </a:lnTo>
                  <a:lnTo>
                    <a:pt x="650548" y="303229"/>
                  </a:lnTo>
                  <a:lnTo>
                    <a:pt x="650548" y="348813"/>
                  </a:lnTo>
                  <a:lnTo>
                    <a:pt x="644229" y="394039"/>
                  </a:lnTo>
                  <a:lnTo>
                    <a:pt x="631591" y="438192"/>
                  </a:lnTo>
                  <a:lnTo>
                    <a:pt x="612635" y="480556"/>
                  </a:lnTo>
                  <a:lnTo>
                    <a:pt x="587359" y="520416"/>
                  </a:lnTo>
                  <a:lnTo>
                    <a:pt x="555765" y="557056"/>
                  </a:lnTo>
                  <a:lnTo>
                    <a:pt x="519203" y="588684"/>
                  </a:lnTo>
                  <a:lnTo>
                    <a:pt x="479429" y="613987"/>
                  </a:lnTo>
                  <a:lnTo>
                    <a:pt x="437155" y="632965"/>
                  </a:lnTo>
                  <a:lnTo>
                    <a:pt x="393097" y="645616"/>
                  </a:lnTo>
                  <a:lnTo>
                    <a:pt x="347967" y="651942"/>
                  </a:lnTo>
                  <a:close/>
                </a:path>
              </a:pathLst>
            </a:custGeom>
            <a:solidFill>
              <a:srgbClr val="87A0B9"/>
            </a:solidFill>
          </p:spPr>
          <p:txBody>
            <a:bodyPr wrap="square" lIns="0" tIns="0" rIns="0" bIns="0" rtlCol="0"/>
            <a:lstStyle/>
            <a:p>
              <a:endParaRPr/>
            </a:p>
          </p:txBody>
        </p:sp>
        <p:sp>
          <p:nvSpPr>
            <p:cNvPr id="26" name="object 26"/>
            <p:cNvSpPr/>
            <p:nvPr/>
          </p:nvSpPr>
          <p:spPr>
            <a:xfrm>
              <a:off x="8872588" y="6016383"/>
              <a:ext cx="2034539" cy="1699260"/>
            </a:xfrm>
            <a:custGeom>
              <a:avLst/>
              <a:gdLst/>
              <a:ahLst/>
              <a:cxnLst/>
              <a:rect l="l" t="t" r="r" b="b"/>
              <a:pathLst>
                <a:path w="2034540" h="1699259">
                  <a:moveTo>
                    <a:pt x="2034324" y="1322946"/>
                  </a:moveTo>
                  <a:lnTo>
                    <a:pt x="2020531" y="1279486"/>
                  </a:lnTo>
                  <a:lnTo>
                    <a:pt x="1992934" y="1241183"/>
                  </a:lnTo>
                  <a:lnTo>
                    <a:pt x="1954720" y="1213535"/>
                  </a:lnTo>
                  <a:lnTo>
                    <a:pt x="1911362" y="1199705"/>
                  </a:lnTo>
                  <a:lnTo>
                    <a:pt x="1866277" y="1199705"/>
                  </a:lnTo>
                  <a:lnTo>
                    <a:pt x="1822919" y="1213535"/>
                  </a:lnTo>
                  <a:lnTo>
                    <a:pt x="1784705" y="1241183"/>
                  </a:lnTo>
                  <a:lnTo>
                    <a:pt x="1757045" y="1279486"/>
                  </a:lnTo>
                  <a:lnTo>
                    <a:pt x="1743214" y="1322946"/>
                  </a:lnTo>
                  <a:lnTo>
                    <a:pt x="1743214" y="1368145"/>
                  </a:lnTo>
                  <a:lnTo>
                    <a:pt x="1756232" y="1409103"/>
                  </a:lnTo>
                  <a:lnTo>
                    <a:pt x="1605546" y="1560106"/>
                  </a:lnTo>
                  <a:lnTo>
                    <a:pt x="1295755" y="1249654"/>
                  </a:lnTo>
                  <a:lnTo>
                    <a:pt x="1295755" y="0"/>
                  </a:lnTo>
                  <a:lnTo>
                    <a:pt x="0" y="0"/>
                  </a:lnTo>
                  <a:lnTo>
                    <a:pt x="0" y="1298663"/>
                  </a:lnTo>
                  <a:lnTo>
                    <a:pt x="1206373" y="1298663"/>
                  </a:lnTo>
                  <a:lnTo>
                    <a:pt x="1605546" y="1698688"/>
                  </a:lnTo>
                  <a:lnTo>
                    <a:pt x="1825383" y="1478381"/>
                  </a:lnTo>
                  <a:lnTo>
                    <a:pt x="1866277" y="1491373"/>
                  </a:lnTo>
                  <a:lnTo>
                    <a:pt x="1911362" y="1491373"/>
                  </a:lnTo>
                  <a:lnTo>
                    <a:pt x="1954720" y="1477581"/>
                  </a:lnTo>
                  <a:lnTo>
                    <a:pt x="1992934" y="1449997"/>
                  </a:lnTo>
                  <a:lnTo>
                    <a:pt x="2020531" y="1411643"/>
                  </a:lnTo>
                  <a:lnTo>
                    <a:pt x="2034324" y="1368145"/>
                  </a:lnTo>
                  <a:lnTo>
                    <a:pt x="2034324" y="1322946"/>
                  </a:lnTo>
                  <a:close/>
                </a:path>
              </a:pathLst>
            </a:custGeom>
            <a:solidFill>
              <a:srgbClr val="F5F5F5"/>
            </a:solidFill>
          </p:spPr>
          <p:txBody>
            <a:bodyPr wrap="square" lIns="0" tIns="0" rIns="0" bIns="0" rtlCol="0"/>
            <a:lstStyle/>
            <a:p>
              <a:endParaRPr/>
            </a:p>
          </p:txBody>
        </p:sp>
        <p:sp>
          <p:nvSpPr>
            <p:cNvPr id="27" name="object 27"/>
            <p:cNvSpPr/>
            <p:nvPr/>
          </p:nvSpPr>
          <p:spPr>
            <a:xfrm>
              <a:off x="9194458" y="6338930"/>
              <a:ext cx="652145" cy="654050"/>
            </a:xfrm>
            <a:custGeom>
              <a:avLst/>
              <a:gdLst/>
              <a:ahLst/>
              <a:cxnLst/>
              <a:rect l="l" t="t" r="r" b="b"/>
              <a:pathLst>
                <a:path w="652145" h="654050">
                  <a:moveTo>
                    <a:pt x="326013" y="653558"/>
                  </a:moveTo>
                  <a:lnTo>
                    <a:pt x="277828" y="650016"/>
                  </a:lnTo>
                  <a:lnTo>
                    <a:pt x="231842" y="639728"/>
                  </a:lnTo>
                  <a:lnTo>
                    <a:pt x="188557" y="623196"/>
                  </a:lnTo>
                  <a:lnTo>
                    <a:pt x="148478" y="600926"/>
                  </a:lnTo>
                  <a:lnTo>
                    <a:pt x="112108" y="573421"/>
                  </a:lnTo>
                  <a:lnTo>
                    <a:pt x="79952" y="541187"/>
                  </a:lnTo>
                  <a:lnTo>
                    <a:pt x="52512" y="504727"/>
                  </a:lnTo>
                  <a:lnTo>
                    <a:pt x="30294" y="464545"/>
                  </a:lnTo>
                  <a:lnTo>
                    <a:pt x="13799" y="421145"/>
                  </a:lnTo>
                  <a:lnTo>
                    <a:pt x="3533" y="375033"/>
                  </a:lnTo>
                  <a:lnTo>
                    <a:pt x="0" y="326712"/>
                  </a:lnTo>
                  <a:lnTo>
                    <a:pt x="3533" y="278454"/>
                  </a:lnTo>
                  <a:lnTo>
                    <a:pt x="13799" y="232388"/>
                  </a:lnTo>
                  <a:lnTo>
                    <a:pt x="30294" y="189019"/>
                  </a:lnTo>
                  <a:lnTo>
                    <a:pt x="52512" y="148855"/>
                  </a:lnTo>
                  <a:lnTo>
                    <a:pt x="79952" y="112403"/>
                  </a:lnTo>
                  <a:lnTo>
                    <a:pt x="112108" y="80169"/>
                  </a:lnTo>
                  <a:lnTo>
                    <a:pt x="148478" y="52659"/>
                  </a:lnTo>
                  <a:lnTo>
                    <a:pt x="188557" y="30380"/>
                  </a:lnTo>
                  <a:lnTo>
                    <a:pt x="231842" y="13840"/>
                  </a:lnTo>
                  <a:lnTo>
                    <a:pt x="277828" y="3544"/>
                  </a:lnTo>
                  <a:lnTo>
                    <a:pt x="326013" y="0"/>
                  </a:lnTo>
                  <a:lnTo>
                    <a:pt x="374198" y="3544"/>
                  </a:lnTo>
                  <a:lnTo>
                    <a:pt x="420184" y="13840"/>
                  </a:lnTo>
                  <a:lnTo>
                    <a:pt x="463469" y="30380"/>
                  </a:lnTo>
                  <a:lnTo>
                    <a:pt x="503548" y="52659"/>
                  </a:lnTo>
                  <a:lnTo>
                    <a:pt x="539918" y="80169"/>
                  </a:lnTo>
                  <a:lnTo>
                    <a:pt x="572074" y="112403"/>
                  </a:lnTo>
                  <a:lnTo>
                    <a:pt x="599513" y="148855"/>
                  </a:lnTo>
                  <a:lnTo>
                    <a:pt x="621732" y="189019"/>
                  </a:lnTo>
                  <a:lnTo>
                    <a:pt x="638226" y="232388"/>
                  </a:lnTo>
                  <a:lnTo>
                    <a:pt x="648492" y="278454"/>
                  </a:lnTo>
                  <a:lnTo>
                    <a:pt x="652026" y="326712"/>
                  </a:lnTo>
                  <a:lnTo>
                    <a:pt x="648492" y="375033"/>
                  </a:lnTo>
                  <a:lnTo>
                    <a:pt x="638226" y="421145"/>
                  </a:lnTo>
                  <a:lnTo>
                    <a:pt x="621732" y="464545"/>
                  </a:lnTo>
                  <a:lnTo>
                    <a:pt x="599513" y="504727"/>
                  </a:lnTo>
                  <a:lnTo>
                    <a:pt x="572074" y="541187"/>
                  </a:lnTo>
                  <a:lnTo>
                    <a:pt x="539918" y="573421"/>
                  </a:lnTo>
                  <a:lnTo>
                    <a:pt x="503548" y="600926"/>
                  </a:lnTo>
                  <a:lnTo>
                    <a:pt x="463469" y="623196"/>
                  </a:lnTo>
                  <a:lnTo>
                    <a:pt x="420184" y="639728"/>
                  </a:lnTo>
                  <a:lnTo>
                    <a:pt x="374198" y="650016"/>
                  </a:lnTo>
                  <a:lnTo>
                    <a:pt x="326013" y="653558"/>
                  </a:lnTo>
                  <a:close/>
                </a:path>
              </a:pathLst>
            </a:custGeom>
            <a:solidFill>
              <a:srgbClr val="87A0B9"/>
            </a:solidFill>
          </p:spPr>
          <p:txBody>
            <a:bodyPr wrap="square" lIns="0" tIns="0" rIns="0" bIns="0" rtlCol="0"/>
            <a:lstStyle/>
            <a:p>
              <a:endParaRPr/>
            </a:p>
          </p:txBody>
        </p:sp>
        <p:sp>
          <p:nvSpPr>
            <p:cNvPr id="28" name="object 28"/>
            <p:cNvSpPr/>
            <p:nvPr/>
          </p:nvSpPr>
          <p:spPr>
            <a:xfrm>
              <a:off x="9399372" y="6497955"/>
              <a:ext cx="242198" cy="242717"/>
            </a:xfrm>
            <a:prstGeom prst="rect">
              <a:avLst/>
            </a:prstGeom>
            <a:blipFill>
              <a:blip r:embed="rId2" cstate="print"/>
              <a:stretch>
                <a:fillRect/>
              </a:stretch>
            </a:blipFill>
          </p:spPr>
          <p:txBody>
            <a:bodyPr wrap="square" lIns="0" tIns="0" rIns="0" bIns="0" rtlCol="0"/>
            <a:lstStyle/>
            <a:p>
              <a:endParaRPr/>
            </a:p>
          </p:txBody>
        </p:sp>
        <p:sp>
          <p:nvSpPr>
            <p:cNvPr id="29" name="object 29"/>
            <p:cNvSpPr/>
            <p:nvPr/>
          </p:nvSpPr>
          <p:spPr>
            <a:xfrm>
              <a:off x="8864155" y="6011455"/>
              <a:ext cx="699135" cy="699135"/>
            </a:xfrm>
            <a:custGeom>
              <a:avLst/>
              <a:gdLst/>
              <a:ahLst/>
              <a:cxnLst/>
              <a:rect l="l" t="t" r="r" b="b"/>
              <a:pathLst>
                <a:path w="699134" h="699134">
                  <a:moveTo>
                    <a:pt x="287642" y="636905"/>
                  </a:moveTo>
                  <a:lnTo>
                    <a:pt x="282790" y="612927"/>
                  </a:lnTo>
                  <a:lnTo>
                    <a:pt x="269582" y="593331"/>
                  </a:lnTo>
                  <a:lnTo>
                    <a:pt x="249986" y="580123"/>
                  </a:lnTo>
                  <a:lnTo>
                    <a:pt x="226009" y="575271"/>
                  </a:lnTo>
                  <a:lnTo>
                    <a:pt x="61645" y="575271"/>
                  </a:lnTo>
                  <a:lnTo>
                    <a:pt x="37655" y="580123"/>
                  </a:lnTo>
                  <a:lnTo>
                    <a:pt x="18059" y="593331"/>
                  </a:lnTo>
                  <a:lnTo>
                    <a:pt x="4851" y="612927"/>
                  </a:lnTo>
                  <a:lnTo>
                    <a:pt x="0" y="636905"/>
                  </a:lnTo>
                  <a:lnTo>
                    <a:pt x="4851" y="660895"/>
                  </a:lnTo>
                  <a:lnTo>
                    <a:pt x="18059" y="680491"/>
                  </a:lnTo>
                  <a:lnTo>
                    <a:pt x="37655" y="693699"/>
                  </a:lnTo>
                  <a:lnTo>
                    <a:pt x="61645" y="698550"/>
                  </a:lnTo>
                  <a:lnTo>
                    <a:pt x="226009" y="698550"/>
                  </a:lnTo>
                  <a:lnTo>
                    <a:pt x="249986" y="693699"/>
                  </a:lnTo>
                  <a:lnTo>
                    <a:pt x="269582" y="680491"/>
                  </a:lnTo>
                  <a:lnTo>
                    <a:pt x="282790" y="660895"/>
                  </a:lnTo>
                  <a:lnTo>
                    <a:pt x="287642" y="636905"/>
                  </a:lnTo>
                  <a:close/>
                </a:path>
                <a:path w="699134" h="699134">
                  <a:moveTo>
                    <a:pt x="698550" y="61633"/>
                  </a:moveTo>
                  <a:lnTo>
                    <a:pt x="693699" y="37655"/>
                  </a:lnTo>
                  <a:lnTo>
                    <a:pt x="680491" y="18059"/>
                  </a:lnTo>
                  <a:lnTo>
                    <a:pt x="660895" y="4851"/>
                  </a:lnTo>
                  <a:lnTo>
                    <a:pt x="636917" y="0"/>
                  </a:lnTo>
                  <a:lnTo>
                    <a:pt x="612927" y="4851"/>
                  </a:lnTo>
                  <a:lnTo>
                    <a:pt x="593331" y="18059"/>
                  </a:lnTo>
                  <a:lnTo>
                    <a:pt x="580123" y="37655"/>
                  </a:lnTo>
                  <a:lnTo>
                    <a:pt x="575271" y="61633"/>
                  </a:lnTo>
                  <a:lnTo>
                    <a:pt x="575271" y="225996"/>
                  </a:lnTo>
                  <a:lnTo>
                    <a:pt x="580123" y="249986"/>
                  </a:lnTo>
                  <a:lnTo>
                    <a:pt x="593331" y="269582"/>
                  </a:lnTo>
                  <a:lnTo>
                    <a:pt x="612927" y="282790"/>
                  </a:lnTo>
                  <a:lnTo>
                    <a:pt x="636917" y="287642"/>
                  </a:lnTo>
                  <a:lnTo>
                    <a:pt x="660895" y="282790"/>
                  </a:lnTo>
                  <a:lnTo>
                    <a:pt x="680491" y="269582"/>
                  </a:lnTo>
                  <a:lnTo>
                    <a:pt x="693699" y="249986"/>
                  </a:lnTo>
                  <a:lnTo>
                    <a:pt x="698550" y="225996"/>
                  </a:lnTo>
                  <a:lnTo>
                    <a:pt x="698550" y="61633"/>
                  </a:lnTo>
                  <a:close/>
                </a:path>
              </a:pathLst>
            </a:custGeom>
            <a:solidFill>
              <a:srgbClr val="000000"/>
            </a:solidFill>
          </p:spPr>
          <p:txBody>
            <a:bodyPr wrap="square" lIns="0" tIns="0" rIns="0" bIns="0" rtlCol="0"/>
            <a:lstStyle/>
            <a:p>
              <a:endParaRPr/>
            </a:p>
          </p:txBody>
        </p:sp>
        <p:sp>
          <p:nvSpPr>
            <p:cNvPr id="30" name="object 30"/>
            <p:cNvSpPr/>
            <p:nvPr/>
          </p:nvSpPr>
          <p:spPr>
            <a:xfrm>
              <a:off x="9032661" y="6877289"/>
              <a:ext cx="239484" cy="239483"/>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9439439" y="6997634"/>
              <a:ext cx="123825" cy="287655"/>
            </a:xfrm>
            <a:custGeom>
              <a:avLst/>
              <a:gdLst/>
              <a:ahLst/>
              <a:cxnLst/>
              <a:rect l="l" t="t" r="r" b="b"/>
              <a:pathLst>
                <a:path w="123825" h="287654">
                  <a:moveTo>
                    <a:pt x="61636" y="287637"/>
                  </a:moveTo>
                  <a:lnTo>
                    <a:pt x="37650" y="282791"/>
                  </a:lnTo>
                  <a:lnTo>
                    <a:pt x="18057" y="269579"/>
                  </a:lnTo>
                  <a:lnTo>
                    <a:pt x="4845" y="249986"/>
                  </a:lnTo>
                  <a:lnTo>
                    <a:pt x="0" y="226000"/>
                  </a:lnTo>
                  <a:lnTo>
                    <a:pt x="0" y="61636"/>
                  </a:lnTo>
                  <a:lnTo>
                    <a:pt x="4845" y="37650"/>
                  </a:lnTo>
                  <a:lnTo>
                    <a:pt x="18057" y="18057"/>
                  </a:lnTo>
                  <a:lnTo>
                    <a:pt x="37650" y="4845"/>
                  </a:lnTo>
                  <a:lnTo>
                    <a:pt x="61636" y="0"/>
                  </a:lnTo>
                  <a:lnTo>
                    <a:pt x="85622" y="4845"/>
                  </a:lnTo>
                  <a:lnTo>
                    <a:pt x="105215" y="18057"/>
                  </a:lnTo>
                  <a:lnTo>
                    <a:pt x="118427" y="37650"/>
                  </a:lnTo>
                  <a:lnTo>
                    <a:pt x="123273" y="61636"/>
                  </a:lnTo>
                  <a:lnTo>
                    <a:pt x="123273" y="226000"/>
                  </a:lnTo>
                  <a:lnTo>
                    <a:pt x="118427" y="249986"/>
                  </a:lnTo>
                  <a:lnTo>
                    <a:pt x="105215" y="269579"/>
                  </a:lnTo>
                  <a:lnTo>
                    <a:pt x="85622" y="282791"/>
                  </a:lnTo>
                  <a:lnTo>
                    <a:pt x="61636" y="287637"/>
                  </a:lnTo>
                  <a:close/>
                </a:path>
              </a:pathLst>
            </a:custGeom>
            <a:solidFill>
              <a:srgbClr val="000000"/>
            </a:solidFill>
          </p:spPr>
          <p:txBody>
            <a:bodyPr wrap="square" lIns="0" tIns="0" rIns="0" bIns="0" rtlCol="0"/>
            <a:lstStyle/>
            <a:p>
              <a:endParaRPr/>
            </a:p>
          </p:txBody>
        </p:sp>
        <p:sp>
          <p:nvSpPr>
            <p:cNvPr id="32" name="object 32"/>
            <p:cNvSpPr/>
            <p:nvPr/>
          </p:nvSpPr>
          <p:spPr>
            <a:xfrm>
              <a:off x="9730005" y="6877289"/>
              <a:ext cx="239483" cy="239483"/>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9850349" y="6586724"/>
              <a:ext cx="287655" cy="123825"/>
            </a:xfrm>
            <a:custGeom>
              <a:avLst/>
              <a:gdLst/>
              <a:ahLst/>
              <a:cxnLst/>
              <a:rect l="l" t="t" r="r" b="b"/>
              <a:pathLst>
                <a:path w="287654" h="123825">
                  <a:moveTo>
                    <a:pt x="226000" y="123273"/>
                  </a:moveTo>
                  <a:lnTo>
                    <a:pt x="61636" y="123273"/>
                  </a:lnTo>
                  <a:lnTo>
                    <a:pt x="37650" y="118427"/>
                  </a:lnTo>
                  <a:lnTo>
                    <a:pt x="18057" y="105215"/>
                  </a:lnTo>
                  <a:lnTo>
                    <a:pt x="4845" y="85622"/>
                  </a:lnTo>
                  <a:lnTo>
                    <a:pt x="0" y="61636"/>
                  </a:lnTo>
                  <a:lnTo>
                    <a:pt x="4845" y="37650"/>
                  </a:lnTo>
                  <a:lnTo>
                    <a:pt x="18057" y="18057"/>
                  </a:lnTo>
                  <a:lnTo>
                    <a:pt x="37650" y="4845"/>
                  </a:lnTo>
                  <a:lnTo>
                    <a:pt x="61636" y="0"/>
                  </a:lnTo>
                  <a:lnTo>
                    <a:pt x="226000" y="0"/>
                  </a:lnTo>
                  <a:lnTo>
                    <a:pt x="249986" y="4845"/>
                  </a:lnTo>
                  <a:lnTo>
                    <a:pt x="269579" y="18057"/>
                  </a:lnTo>
                  <a:lnTo>
                    <a:pt x="282791" y="37650"/>
                  </a:lnTo>
                  <a:lnTo>
                    <a:pt x="287637" y="61636"/>
                  </a:lnTo>
                  <a:lnTo>
                    <a:pt x="282791" y="85622"/>
                  </a:lnTo>
                  <a:lnTo>
                    <a:pt x="269579" y="105215"/>
                  </a:lnTo>
                  <a:lnTo>
                    <a:pt x="249986" y="118427"/>
                  </a:lnTo>
                  <a:lnTo>
                    <a:pt x="226000" y="123273"/>
                  </a:lnTo>
                  <a:close/>
                </a:path>
              </a:pathLst>
            </a:custGeom>
            <a:solidFill>
              <a:srgbClr val="000000"/>
            </a:solidFill>
          </p:spPr>
          <p:txBody>
            <a:bodyPr wrap="square" lIns="0" tIns="0" rIns="0" bIns="0" rtlCol="0"/>
            <a:lstStyle/>
            <a:p>
              <a:endParaRPr/>
            </a:p>
          </p:txBody>
        </p:sp>
        <p:sp>
          <p:nvSpPr>
            <p:cNvPr id="34" name="object 34"/>
            <p:cNvSpPr/>
            <p:nvPr/>
          </p:nvSpPr>
          <p:spPr>
            <a:xfrm>
              <a:off x="9730005" y="6179947"/>
              <a:ext cx="239483" cy="239482"/>
            </a:xfrm>
            <a:prstGeom prst="rect">
              <a:avLst/>
            </a:prstGeom>
            <a:blipFill>
              <a:blip r:embed="rId3" cstate="print"/>
              <a:stretch>
                <a:fillRect/>
              </a:stretch>
            </a:blipFill>
          </p:spPr>
          <p:txBody>
            <a:bodyPr wrap="square" lIns="0" tIns="0" rIns="0" bIns="0" rtlCol="0"/>
            <a:lstStyle/>
            <a:p>
              <a:endParaRPr/>
            </a:p>
          </p:txBody>
        </p:sp>
      </p:grpSp>
      <p:sp>
        <p:nvSpPr>
          <p:cNvPr id="35" name="object 35"/>
          <p:cNvSpPr txBox="1">
            <a:spLocks noGrp="1"/>
          </p:cNvSpPr>
          <p:nvPr>
            <p:ph type="title"/>
          </p:nvPr>
        </p:nvSpPr>
        <p:spPr>
          <a:xfrm>
            <a:off x="3442198" y="495366"/>
            <a:ext cx="11403965" cy="1016000"/>
          </a:xfrm>
          <a:prstGeom prst="rect">
            <a:avLst/>
          </a:prstGeom>
        </p:spPr>
        <p:txBody>
          <a:bodyPr vert="horz" wrap="square" lIns="0" tIns="12700" rIns="0" bIns="0" rtlCol="0">
            <a:spAutoFit/>
          </a:bodyPr>
          <a:lstStyle/>
          <a:p>
            <a:pPr marL="12700">
              <a:lnSpc>
                <a:spcPct val="100000"/>
              </a:lnSpc>
              <a:spcBef>
                <a:spcPts val="100"/>
              </a:spcBef>
            </a:pPr>
            <a:r>
              <a:rPr spc="-725" dirty="0">
                <a:solidFill>
                  <a:srgbClr val="171717"/>
                </a:solidFill>
              </a:rPr>
              <a:t>FINTONIC </a:t>
            </a:r>
            <a:r>
              <a:rPr spc="-450" dirty="0">
                <a:solidFill>
                  <a:srgbClr val="171717"/>
                </a:solidFill>
              </a:rPr>
              <a:t>CURRENT</a:t>
            </a:r>
            <a:r>
              <a:rPr spc="-140" dirty="0">
                <a:solidFill>
                  <a:srgbClr val="171717"/>
                </a:solidFill>
              </a:rPr>
              <a:t> </a:t>
            </a:r>
            <a:r>
              <a:rPr spc="-480" dirty="0">
                <a:solidFill>
                  <a:srgbClr val="171717"/>
                </a:solidFill>
              </a:rPr>
              <a:t>MODEL</a:t>
            </a:r>
          </a:p>
        </p:txBody>
      </p:sp>
      <p:sp>
        <p:nvSpPr>
          <p:cNvPr id="36" name="object 36"/>
          <p:cNvSpPr txBox="1"/>
          <p:nvPr/>
        </p:nvSpPr>
        <p:spPr>
          <a:xfrm>
            <a:off x="1016000" y="2340343"/>
            <a:ext cx="3726815" cy="1116965"/>
          </a:xfrm>
          <a:prstGeom prst="rect">
            <a:avLst/>
          </a:prstGeom>
        </p:spPr>
        <p:txBody>
          <a:bodyPr vert="horz" wrap="square" lIns="0" tIns="34925" rIns="0" bIns="0" rtlCol="0">
            <a:spAutoFit/>
          </a:bodyPr>
          <a:lstStyle/>
          <a:p>
            <a:pPr marL="140970" marR="5080" indent="-128905">
              <a:lnSpc>
                <a:spcPts val="4280"/>
              </a:lnSpc>
              <a:spcBef>
                <a:spcPts val="275"/>
              </a:spcBef>
            </a:pPr>
            <a:r>
              <a:rPr sz="3600" b="1" spc="-195" dirty="0">
                <a:solidFill>
                  <a:srgbClr val="171717"/>
                </a:solidFill>
                <a:latin typeface="Verdana"/>
                <a:cs typeface="Verdana"/>
              </a:rPr>
              <a:t>T</a:t>
            </a:r>
            <a:r>
              <a:rPr sz="3600" b="1" spc="-270" dirty="0">
                <a:solidFill>
                  <a:srgbClr val="171717"/>
                </a:solidFill>
                <a:latin typeface="Verdana"/>
                <a:cs typeface="Verdana"/>
              </a:rPr>
              <a:t>R</a:t>
            </a:r>
            <a:r>
              <a:rPr sz="3600" b="1" spc="-65" dirty="0">
                <a:solidFill>
                  <a:srgbClr val="171717"/>
                </a:solidFill>
                <a:latin typeface="Verdana"/>
                <a:cs typeface="Verdana"/>
              </a:rPr>
              <a:t>A</a:t>
            </a:r>
            <a:r>
              <a:rPr sz="3600" b="1" spc="-315" dirty="0">
                <a:solidFill>
                  <a:srgbClr val="171717"/>
                </a:solidFill>
                <a:latin typeface="Verdana"/>
                <a:cs typeface="Verdana"/>
              </a:rPr>
              <a:t>N</a:t>
            </a:r>
            <a:r>
              <a:rPr sz="3600" b="1" spc="-195" dirty="0">
                <a:solidFill>
                  <a:srgbClr val="171717"/>
                </a:solidFill>
                <a:latin typeface="Verdana"/>
                <a:cs typeface="Verdana"/>
              </a:rPr>
              <a:t>S</a:t>
            </a:r>
            <a:r>
              <a:rPr sz="3600" b="1" spc="-65" dirty="0">
                <a:solidFill>
                  <a:srgbClr val="171717"/>
                </a:solidFill>
                <a:latin typeface="Verdana"/>
                <a:cs typeface="Verdana"/>
              </a:rPr>
              <a:t>A</a:t>
            </a:r>
            <a:r>
              <a:rPr sz="3600" b="1" spc="-140" dirty="0">
                <a:solidFill>
                  <a:srgbClr val="171717"/>
                </a:solidFill>
                <a:latin typeface="Verdana"/>
                <a:cs typeface="Verdana"/>
              </a:rPr>
              <a:t>C</a:t>
            </a:r>
            <a:r>
              <a:rPr sz="3600" b="1" spc="-195" dirty="0">
                <a:solidFill>
                  <a:srgbClr val="171717"/>
                </a:solidFill>
                <a:latin typeface="Verdana"/>
                <a:cs typeface="Verdana"/>
              </a:rPr>
              <a:t>T</a:t>
            </a:r>
            <a:r>
              <a:rPr sz="3600" b="1" spc="-890" dirty="0">
                <a:solidFill>
                  <a:srgbClr val="171717"/>
                </a:solidFill>
                <a:latin typeface="Verdana"/>
                <a:cs typeface="Verdana"/>
              </a:rPr>
              <a:t>I</a:t>
            </a:r>
            <a:r>
              <a:rPr sz="3600" b="1" spc="-200" dirty="0">
                <a:solidFill>
                  <a:srgbClr val="171717"/>
                </a:solidFill>
                <a:latin typeface="Verdana"/>
                <a:cs typeface="Verdana"/>
              </a:rPr>
              <a:t>O</a:t>
            </a:r>
            <a:r>
              <a:rPr sz="3600" b="1" spc="-315" dirty="0">
                <a:solidFill>
                  <a:srgbClr val="171717"/>
                </a:solidFill>
                <a:latin typeface="Verdana"/>
                <a:cs typeface="Verdana"/>
              </a:rPr>
              <a:t>N</a:t>
            </a:r>
            <a:r>
              <a:rPr sz="3600" b="1" spc="-130" dirty="0">
                <a:solidFill>
                  <a:srgbClr val="171717"/>
                </a:solidFill>
                <a:latin typeface="Verdana"/>
                <a:cs typeface="Verdana"/>
              </a:rPr>
              <a:t>S  </a:t>
            </a:r>
            <a:r>
              <a:rPr sz="3600" b="1" spc="-415" dirty="0">
                <a:solidFill>
                  <a:srgbClr val="FF9425"/>
                </a:solidFill>
                <a:latin typeface="Verdana"/>
                <a:cs typeface="Verdana"/>
              </a:rPr>
              <a:t>INFO</a:t>
            </a:r>
            <a:endParaRPr sz="3600">
              <a:latin typeface="Verdana"/>
              <a:cs typeface="Verdana"/>
            </a:endParaRPr>
          </a:p>
        </p:txBody>
      </p:sp>
      <p:sp>
        <p:nvSpPr>
          <p:cNvPr id="37" name="object 37"/>
          <p:cNvSpPr txBox="1"/>
          <p:nvPr/>
        </p:nvSpPr>
        <p:spPr>
          <a:xfrm>
            <a:off x="2050530" y="4129120"/>
            <a:ext cx="2248535" cy="482600"/>
          </a:xfrm>
          <a:prstGeom prst="rect">
            <a:avLst/>
          </a:prstGeom>
        </p:spPr>
        <p:txBody>
          <a:bodyPr vert="horz" wrap="square" lIns="0" tIns="12700" rIns="0" bIns="0" rtlCol="0">
            <a:spAutoFit/>
          </a:bodyPr>
          <a:lstStyle/>
          <a:p>
            <a:pPr marL="12700">
              <a:lnSpc>
                <a:spcPct val="100000"/>
              </a:lnSpc>
              <a:spcBef>
                <a:spcPts val="100"/>
              </a:spcBef>
            </a:pPr>
            <a:r>
              <a:rPr sz="3000" b="1" spc="-225" dirty="0">
                <a:solidFill>
                  <a:srgbClr val="FEFFFD"/>
                </a:solidFill>
                <a:latin typeface="Verdana"/>
                <a:cs typeface="Verdana"/>
              </a:rPr>
              <a:t>R</a:t>
            </a:r>
            <a:r>
              <a:rPr sz="3000" b="1" spc="-254" dirty="0">
                <a:solidFill>
                  <a:srgbClr val="FEFFFD"/>
                </a:solidFill>
                <a:latin typeface="Verdana"/>
                <a:cs typeface="Verdana"/>
              </a:rPr>
              <a:t>E</a:t>
            </a:r>
            <a:r>
              <a:rPr sz="3000" b="1" spc="-220" dirty="0">
                <a:solidFill>
                  <a:srgbClr val="FEFFFD"/>
                </a:solidFill>
                <a:latin typeface="Verdana"/>
                <a:cs typeface="Verdana"/>
              </a:rPr>
              <a:t>F</a:t>
            </a:r>
            <a:r>
              <a:rPr sz="3000" b="1" spc="-254" dirty="0">
                <a:solidFill>
                  <a:srgbClr val="FEFFFD"/>
                </a:solidFill>
                <a:latin typeface="Verdana"/>
                <a:cs typeface="Verdana"/>
              </a:rPr>
              <a:t>E</a:t>
            </a:r>
            <a:r>
              <a:rPr sz="3000" b="1" spc="-225" dirty="0">
                <a:solidFill>
                  <a:srgbClr val="FEFFFD"/>
                </a:solidFill>
                <a:latin typeface="Verdana"/>
                <a:cs typeface="Verdana"/>
              </a:rPr>
              <a:t>R</a:t>
            </a:r>
            <a:r>
              <a:rPr sz="3000" b="1" spc="-254" dirty="0">
                <a:solidFill>
                  <a:srgbClr val="FEFFFD"/>
                </a:solidFill>
                <a:latin typeface="Verdana"/>
                <a:cs typeface="Verdana"/>
              </a:rPr>
              <a:t>E</a:t>
            </a:r>
            <a:r>
              <a:rPr sz="3000" b="1" spc="-260" dirty="0">
                <a:solidFill>
                  <a:srgbClr val="FEFFFD"/>
                </a:solidFill>
                <a:latin typeface="Verdana"/>
                <a:cs typeface="Verdana"/>
              </a:rPr>
              <a:t>N</a:t>
            </a:r>
            <a:r>
              <a:rPr sz="3000" b="1" spc="-120" dirty="0">
                <a:solidFill>
                  <a:srgbClr val="FEFFFD"/>
                </a:solidFill>
                <a:latin typeface="Verdana"/>
                <a:cs typeface="Verdana"/>
              </a:rPr>
              <a:t>C</a:t>
            </a:r>
            <a:r>
              <a:rPr sz="3000" b="1" spc="-254" dirty="0">
                <a:solidFill>
                  <a:srgbClr val="FEFFFD"/>
                </a:solidFill>
                <a:latin typeface="Verdana"/>
                <a:cs typeface="Verdana"/>
              </a:rPr>
              <a:t>E</a:t>
            </a:r>
            <a:endParaRPr sz="3000">
              <a:latin typeface="Verdana"/>
              <a:cs typeface="Verdana"/>
            </a:endParaRPr>
          </a:p>
        </p:txBody>
      </p:sp>
      <p:sp>
        <p:nvSpPr>
          <p:cNvPr id="38" name="object 38"/>
          <p:cNvSpPr txBox="1"/>
          <p:nvPr/>
        </p:nvSpPr>
        <p:spPr>
          <a:xfrm>
            <a:off x="13247441" y="2351776"/>
            <a:ext cx="3879215" cy="1116965"/>
          </a:xfrm>
          <a:prstGeom prst="rect">
            <a:avLst/>
          </a:prstGeom>
        </p:spPr>
        <p:txBody>
          <a:bodyPr vert="horz" wrap="square" lIns="0" tIns="34925" rIns="0" bIns="0" rtlCol="0">
            <a:spAutoFit/>
          </a:bodyPr>
          <a:lstStyle/>
          <a:p>
            <a:pPr marL="12700" marR="5080">
              <a:lnSpc>
                <a:spcPts val="4280"/>
              </a:lnSpc>
              <a:spcBef>
                <a:spcPts val="275"/>
              </a:spcBef>
            </a:pPr>
            <a:r>
              <a:rPr sz="3600" b="1" spc="-265" dirty="0">
                <a:solidFill>
                  <a:srgbClr val="171717"/>
                </a:solidFill>
                <a:latin typeface="Verdana"/>
                <a:cs typeface="Verdana"/>
              </a:rPr>
              <a:t>MODEL  </a:t>
            </a:r>
            <a:r>
              <a:rPr sz="3600" b="1" spc="-140" dirty="0">
                <a:solidFill>
                  <a:srgbClr val="5CE1E6"/>
                </a:solidFill>
                <a:latin typeface="Verdana"/>
                <a:cs typeface="Verdana"/>
              </a:rPr>
              <a:t>C</a:t>
            </a:r>
            <a:r>
              <a:rPr sz="3600" b="1" spc="-250" dirty="0">
                <a:solidFill>
                  <a:srgbClr val="5CE1E6"/>
                </a:solidFill>
                <a:latin typeface="Verdana"/>
                <a:cs typeface="Verdana"/>
              </a:rPr>
              <a:t>L</a:t>
            </a:r>
            <a:r>
              <a:rPr sz="3600" b="1" spc="-65" dirty="0">
                <a:solidFill>
                  <a:srgbClr val="5CE1E6"/>
                </a:solidFill>
                <a:latin typeface="Verdana"/>
                <a:cs typeface="Verdana"/>
              </a:rPr>
              <a:t>A</a:t>
            </a:r>
            <a:r>
              <a:rPr sz="3600" b="1" spc="-195" dirty="0">
                <a:solidFill>
                  <a:srgbClr val="5CE1E6"/>
                </a:solidFill>
                <a:latin typeface="Verdana"/>
                <a:cs typeface="Verdana"/>
              </a:rPr>
              <a:t>SS</a:t>
            </a:r>
            <a:r>
              <a:rPr sz="3600" b="1" spc="-890" dirty="0">
                <a:solidFill>
                  <a:srgbClr val="5CE1E6"/>
                </a:solidFill>
                <a:latin typeface="Verdana"/>
                <a:cs typeface="Verdana"/>
              </a:rPr>
              <a:t>I</a:t>
            </a:r>
            <a:r>
              <a:rPr sz="3600" b="1" spc="-265" dirty="0">
                <a:solidFill>
                  <a:srgbClr val="5CE1E6"/>
                </a:solidFill>
                <a:latin typeface="Verdana"/>
                <a:cs typeface="Verdana"/>
              </a:rPr>
              <a:t>F</a:t>
            </a:r>
            <a:r>
              <a:rPr sz="3600" b="1" spc="-890" dirty="0">
                <a:solidFill>
                  <a:srgbClr val="5CE1E6"/>
                </a:solidFill>
                <a:latin typeface="Verdana"/>
                <a:cs typeface="Verdana"/>
              </a:rPr>
              <a:t>I</a:t>
            </a:r>
            <a:r>
              <a:rPr sz="3600" b="1" spc="-140" dirty="0">
                <a:solidFill>
                  <a:srgbClr val="5CE1E6"/>
                </a:solidFill>
                <a:latin typeface="Verdana"/>
                <a:cs typeface="Verdana"/>
              </a:rPr>
              <a:t>C</a:t>
            </a:r>
            <a:r>
              <a:rPr sz="3600" b="1" spc="-65" dirty="0">
                <a:solidFill>
                  <a:srgbClr val="5CE1E6"/>
                </a:solidFill>
                <a:latin typeface="Verdana"/>
                <a:cs typeface="Verdana"/>
              </a:rPr>
              <a:t>A</a:t>
            </a:r>
            <a:r>
              <a:rPr sz="3600" b="1" spc="-195" dirty="0">
                <a:solidFill>
                  <a:srgbClr val="5CE1E6"/>
                </a:solidFill>
                <a:latin typeface="Verdana"/>
                <a:cs typeface="Verdana"/>
              </a:rPr>
              <a:t>T</a:t>
            </a:r>
            <a:r>
              <a:rPr sz="3600" b="1" spc="-890" dirty="0">
                <a:solidFill>
                  <a:srgbClr val="5CE1E6"/>
                </a:solidFill>
                <a:latin typeface="Verdana"/>
                <a:cs typeface="Verdana"/>
              </a:rPr>
              <a:t>I</a:t>
            </a:r>
            <a:r>
              <a:rPr sz="3600" b="1" spc="-200" dirty="0">
                <a:solidFill>
                  <a:srgbClr val="5CE1E6"/>
                </a:solidFill>
                <a:latin typeface="Verdana"/>
                <a:cs typeface="Verdana"/>
              </a:rPr>
              <a:t>O</a:t>
            </a:r>
            <a:r>
              <a:rPr sz="3600" b="1" spc="-315" dirty="0">
                <a:solidFill>
                  <a:srgbClr val="5CE1E6"/>
                </a:solidFill>
                <a:latin typeface="Verdana"/>
                <a:cs typeface="Verdana"/>
              </a:rPr>
              <a:t>N</a:t>
            </a:r>
            <a:endParaRPr sz="3600">
              <a:latin typeface="Verdana"/>
              <a:cs typeface="Verdana"/>
            </a:endParaRPr>
          </a:p>
        </p:txBody>
      </p:sp>
      <p:sp>
        <p:nvSpPr>
          <p:cNvPr id="39" name="object 39"/>
          <p:cNvSpPr txBox="1"/>
          <p:nvPr/>
        </p:nvSpPr>
        <p:spPr>
          <a:xfrm>
            <a:off x="1852264" y="5584266"/>
            <a:ext cx="2645410" cy="482600"/>
          </a:xfrm>
          <a:prstGeom prst="rect">
            <a:avLst/>
          </a:prstGeom>
        </p:spPr>
        <p:txBody>
          <a:bodyPr vert="horz" wrap="square" lIns="0" tIns="12700" rIns="0" bIns="0" rtlCol="0">
            <a:spAutoFit/>
          </a:bodyPr>
          <a:lstStyle/>
          <a:p>
            <a:pPr marL="12700">
              <a:lnSpc>
                <a:spcPct val="100000"/>
              </a:lnSpc>
              <a:spcBef>
                <a:spcPts val="100"/>
              </a:spcBef>
            </a:pPr>
            <a:r>
              <a:rPr sz="3000" b="1" spc="-180" dirty="0">
                <a:solidFill>
                  <a:srgbClr val="FEFFFD"/>
                </a:solidFill>
                <a:latin typeface="Verdana"/>
                <a:cs typeface="Verdana"/>
              </a:rPr>
              <a:t>D</a:t>
            </a:r>
            <a:r>
              <a:rPr sz="3000" b="1" spc="-254" dirty="0">
                <a:solidFill>
                  <a:srgbClr val="FEFFFD"/>
                </a:solidFill>
                <a:latin typeface="Verdana"/>
                <a:cs typeface="Verdana"/>
              </a:rPr>
              <a:t>E</a:t>
            </a:r>
            <a:r>
              <a:rPr sz="3000" b="1" spc="-165" dirty="0">
                <a:solidFill>
                  <a:srgbClr val="FEFFFD"/>
                </a:solidFill>
                <a:latin typeface="Verdana"/>
                <a:cs typeface="Verdana"/>
              </a:rPr>
              <a:t>S</a:t>
            </a:r>
            <a:r>
              <a:rPr sz="3000" b="1" spc="-120" dirty="0">
                <a:solidFill>
                  <a:srgbClr val="FEFFFD"/>
                </a:solidFill>
                <a:latin typeface="Verdana"/>
                <a:cs typeface="Verdana"/>
              </a:rPr>
              <a:t>C</a:t>
            </a:r>
            <a:r>
              <a:rPr sz="3000" b="1" spc="-225" dirty="0">
                <a:solidFill>
                  <a:srgbClr val="FEFFFD"/>
                </a:solidFill>
                <a:latin typeface="Verdana"/>
                <a:cs typeface="Verdana"/>
              </a:rPr>
              <a:t>R</a:t>
            </a:r>
            <a:r>
              <a:rPr sz="3000" b="1" spc="-745" dirty="0">
                <a:solidFill>
                  <a:srgbClr val="FEFFFD"/>
                </a:solidFill>
                <a:latin typeface="Verdana"/>
                <a:cs typeface="Verdana"/>
              </a:rPr>
              <a:t>I</a:t>
            </a:r>
            <a:r>
              <a:rPr sz="3000" b="1" spc="-175" dirty="0">
                <a:solidFill>
                  <a:srgbClr val="FEFFFD"/>
                </a:solidFill>
                <a:latin typeface="Verdana"/>
                <a:cs typeface="Verdana"/>
              </a:rPr>
              <a:t>P</a:t>
            </a:r>
            <a:r>
              <a:rPr sz="3000" b="1" spc="-165" dirty="0">
                <a:solidFill>
                  <a:srgbClr val="FEFFFD"/>
                </a:solidFill>
                <a:latin typeface="Verdana"/>
                <a:cs typeface="Verdana"/>
              </a:rPr>
              <a:t>T</a:t>
            </a:r>
            <a:r>
              <a:rPr sz="3000" b="1" spc="-745" dirty="0">
                <a:solidFill>
                  <a:srgbClr val="FEFFFD"/>
                </a:solidFill>
                <a:latin typeface="Verdana"/>
                <a:cs typeface="Verdana"/>
              </a:rPr>
              <a:t>I</a:t>
            </a:r>
            <a:r>
              <a:rPr sz="3000" b="1" spc="-170" dirty="0">
                <a:solidFill>
                  <a:srgbClr val="FEFFFD"/>
                </a:solidFill>
                <a:latin typeface="Verdana"/>
                <a:cs typeface="Verdana"/>
              </a:rPr>
              <a:t>O</a:t>
            </a:r>
            <a:r>
              <a:rPr sz="3000" b="1" spc="-260" dirty="0">
                <a:solidFill>
                  <a:srgbClr val="FEFFFD"/>
                </a:solidFill>
                <a:latin typeface="Verdana"/>
                <a:cs typeface="Verdana"/>
              </a:rPr>
              <a:t>N</a:t>
            </a:r>
            <a:endParaRPr sz="3000">
              <a:latin typeface="Verdana"/>
              <a:cs typeface="Verdana"/>
            </a:endParaRPr>
          </a:p>
        </p:txBody>
      </p:sp>
      <p:sp>
        <p:nvSpPr>
          <p:cNvPr id="40" name="object 40"/>
          <p:cNvSpPr txBox="1"/>
          <p:nvPr/>
        </p:nvSpPr>
        <p:spPr>
          <a:xfrm>
            <a:off x="2160784" y="7105400"/>
            <a:ext cx="2028825" cy="482600"/>
          </a:xfrm>
          <a:prstGeom prst="rect">
            <a:avLst/>
          </a:prstGeom>
        </p:spPr>
        <p:txBody>
          <a:bodyPr vert="horz" wrap="square" lIns="0" tIns="12700" rIns="0" bIns="0" rtlCol="0">
            <a:spAutoFit/>
          </a:bodyPr>
          <a:lstStyle/>
          <a:p>
            <a:pPr marL="12700">
              <a:lnSpc>
                <a:spcPct val="100000"/>
              </a:lnSpc>
              <a:spcBef>
                <a:spcPts val="100"/>
              </a:spcBef>
            </a:pPr>
            <a:r>
              <a:rPr sz="3000" b="1" spc="-170" dirty="0">
                <a:solidFill>
                  <a:srgbClr val="FEFFFD"/>
                </a:solidFill>
                <a:latin typeface="Verdana"/>
                <a:cs typeface="Verdana"/>
              </a:rPr>
              <a:t>Q</a:t>
            </a:r>
            <a:r>
              <a:rPr sz="3000" b="1" spc="-200" dirty="0">
                <a:solidFill>
                  <a:srgbClr val="FEFFFD"/>
                </a:solidFill>
                <a:latin typeface="Verdana"/>
                <a:cs typeface="Verdana"/>
              </a:rPr>
              <a:t>U</a:t>
            </a:r>
            <a:r>
              <a:rPr sz="3000" b="1" spc="-55" dirty="0">
                <a:solidFill>
                  <a:srgbClr val="FEFFFD"/>
                </a:solidFill>
                <a:latin typeface="Verdana"/>
                <a:cs typeface="Verdana"/>
              </a:rPr>
              <a:t>A</a:t>
            </a:r>
            <a:r>
              <a:rPr sz="3000" b="1" spc="-260" dirty="0">
                <a:solidFill>
                  <a:srgbClr val="FEFFFD"/>
                </a:solidFill>
                <a:latin typeface="Verdana"/>
                <a:cs typeface="Verdana"/>
              </a:rPr>
              <a:t>N</a:t>
            </a:r>
            <a:r>
              <a:rPr sz="3000" b="1" spc="-165" dirty="0">
                <a:solidFill>
                  <a:srgbClr val="FEFFFD"/>
                </a:solidFill>
                <a:latin typeface="Verdana"/>
                <a:cs typeface="Verdana"/>
              </a:rPr>
              <a:t>T</a:t>
            </a:r>
            <a:r>
              <a:rPr sz="3000" b="1" spc="-745" dirty="0">
                <a:solidFill>
                  <a:srgbClr val="FEFFFD"/>
                </a:solidFill>
                <a:latin typeface="Verdana"/>
                <a:cs typeface="Verdana"/>
              </a:rPr>
              <a:t>I</a:t>
            </a:r>
            <a:r>
              <a:rPr sz="3000" b="1" spc="-165" dirty="0">
                <a:solidFill>
                  <a:srgbClr val="FEFFFD"/>
                </a:solidFill>
                <a:latin typeface="Verdana"/>
                <a:cs typeface="Verdana"/>
              </a:rPr>
              <a:t>T</a:t>
            </a:r>
            <a:r>
              <a:rPr sz="3000" b="1" spc="-285" dirty="0">
                <a:solidFill>
                  <a:srgbClr val="FEFFFD"/>
                </a:solidFill>
                <a:latin typeface="Verdana"/>
                <a:cs typeface="Verdana"/>
              </a:rPr>
              <a:t>Y</a:t>
            </a:r>
            <a:endParaRPr sz="3000">
              <a:latin typeface="Verdana"/>
              <a:cs typeface="Verdana"/>
            </a:endParaRPr>
          </a:p>
        </p:txBody>
      </p:sp>
      <p:sp>
        <p:nvSpPr>
          <p:cNvPr id="41" name="object 41"/>
          <p:cNvSpPr txBox="1"/>
          <p:nvPr/>
        </p:nvSpPr>
        <p:spPr>
          <a:xfrm>
            <a:off x="2637039" y="8583620"/>
            <a:ext cx="1076325" cy="482600"/>
          </a:xfrm>
          <a:prstGeom prst="rect">
            <a:avLst/>
          </a:prstGeom>
        </p:spPr>
        <p:txBody>
          <a:bodyPr vert="horz" wrap="square" lIns="0" tIns="12700" rIns="0" bIns="0" rtlCol="0">
            <a:spAutoFit/>
          </a:bodyPr>
          <a:lstStyle/>
          <a:p>
            <a:pPr marL="12700">
              <a:lnSpc>
                <a:spcPct val="100000"/>
              </a:lnSpc>
              <a:spcBef>
                <a:spcPts val="100"/>
              </a:spcBef>
            </a:pPr>
            <a:r>
              <a:rPr sz="3000" b="1" spc="-180" dirty="0">
                <a:solidFill>
                  <a:srgbClr val="FEFFFD"/>
                </a:solidFill>
                <a:latin typeface="Verdana"/>
                <a:cs typeface="Verdana"/>
              </a:rPr>
              <a:t>D</a:t>
            </a:r>
            <a:r>
              <a:rPr sz="3000" b="1" spc="-55" dirty="0">
                <a:solidFill>
                  <a:srgbClr val="FEFFFD"/>
                </a:solidFill>
                <a:latin typeface="Verdana"/>
                <a:cs typeface="Verdana"/>
              </a:rPr>
              <a:t>A</a:t>
            </a:r>
            <a:r>
              <a:rPr sz="3000" b="1" spc="-165" dirty="0">
                <a:solidFill>
                  <a:srgbClr val="FEFFFD"/>
                </a:solidFill>
                <a:latin typeface="Verdana"/>
                <a:cs typeface="Verdana"/>
              </a:rPr>
              <a:t>T</a:t>
            </a:r>
            <a:r>
              <a:rPr sz="3000" b="1" spc="-254" dirty="0">
                <a:solidFill>
                  <a:srgbClr val="FEFFFD"/>
                </a:solidFill>
                <a:latin typeface="Verdana"/>
                <a:cs typeface="Verdana"/>
              </a:rPr>
              <a:t>E</a:t>
            </a:r>
            <a:endParaRPr sz="3000">
              <a:latin typeface="Verdana"/>
              <a:cs typeface="Verdana"/>
            </a:endParaRPr>
          </a:p>
        </p:txBody>
      </p:sp>
      <p:sp>
        <p:nvSpPr>
          <p:cNvPr id="42" name="object 42"/>
          <p:cNvSpPr txBox="1"/>
          <p:nvPr/>
        </p:nvSpPr>
        <p:spPr>
          <a:xfrm>
            <a:off x="13569058" y="5053514"/>
            <a:ext cx="3674745" cy="452120"/>
          </a:xfrm>
          <a:prstGeom prst="rect">
            <a:avLst/>
          </a:prstGeom>
        </p:spPr>
        <p:txBody>
          <a:bodyPr vert="horz" wrap="square" lIns="0" tIns="12700" rIns="0" bIns="0" rtlCol="0">
            <a:spAutoFit/>
          </a:bodyPr>
          <a:lstStyle/>
          <a:p>
            <a:pPr marL="12700">
              <a:lnSpc>
                <a:spcPct val="100000"/>
              </a:lnSpc>
              <a:spcBef>
                <a:spcPts val="100"/>
              </a:spcBef>
            </a:pPr>
            <a:r>
              <a:rPr sz="2800" b="1" spc="-204" dirty="0">
                <a:solidFill>
                  <a:srgbClr val="171717"/>
                </a:solidFill>
                <a:latin typeface="Verdana"/>
                <a:cs typeface="Verdana"/>
              </a:rPr>
              <a:t>TRANSACTION</a:t>
            </a:r>
            <a:r>
              <a:rPr sz="2800" b="1" spc="-240" dirty="0">
                <a:solidFill>
                  <a:srgbClr val="171717"/>
                </a:solidFill>
                <a:latin typeface="Verdana"/>
                <a:cs typeface="Verdana"/>
              </a:rPr>
              <a:t> </a:t>
            </a:r>
            <a:r>
              <a:rPr sz="2800" b="1" spc="-210" dirty="0">
                <a:solidFill>
                  <a:srgbClr val="171717"/>
                </a:solidFill>
                <a:latin typeface="Verdana"/>
                <a:cs typeface="Verdana"/>
              </a:rPr>
              <a:t>TYPE</a:t>
            </a:r>
            <a:endParaRPr sz="2800">
              <a:latin typeface="Verdana"/>
              <a:cs typeface="Verdana"/>
            </a:endParaRPr>
          </a:p>
        </p:txBody>
      </p:sp>
      <p:sp>
        <p:nvSpPr>
          <p:cNvPr id="43" name="object 43"/>
          <p:cNvSpPr txBox="1"/>
          <p:nvPr/>
        </p:nvSpPr>
        <p:spPr>
          <a:xfrm>
            <a:off x="13585617" y="7121307"/>
            <a:ext cx="3510279" cy="452120"/>
          </a:xfrm>
          <a:prstGeom prst="rect">
            <a:avLst/>
          </a:prstGeom>
        </p:spPr>
        <p:txBody>
          <a:bodyPr vert="horz" wrap="square" lIns="0" tIns="12700" rIns="0" bIns="0" rtlCol="0">
            <a:spAutoFit/>
          </a:bodyPr>
          <a:lstStyle/>
          <a:p>
            <a:pPr marL="12700">
              <a:lnSpc>
                <a:spcPct val="100000"/>
              </a:lnSpc>
              <a:spcBef>
                <a:spcPts val="100"/>
              </a:spcBef>
            </a:pPr>
            <a:r>
              <a:rPr sz="2800" b="1" spc="-250" dirty="0">
                <a:solidFill>
                  <a:srgbClr val="171717"/>
                </a:solidFill>
                <a:latin typeface="Verdana"/>
                <a:cs typeface="Verdana"/>
              </a:rPr>
              <a:t>COMMERCE/BRAND</a:t>
            </a:r>
            <a:endParaRPr sz="2800">
              <a:latin typeface="Verdana"/>
              <a:cs typeface="Verdan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9540"/>
            <a:chOff x="0" y="0"/>
            <a:chExt cx="18288000" cy="10289540"/>
          </a:xfrm>
        </p:grpSpPr>
        <p:sp>
          <p:nvSpPr>
            <p:cNvPr id="3" name="object 3"/>
            <p:cNvSpPr/>
            <p:nvPr/>
          </p:nvSpPr>
          <p:spPr>
            <a:xfrm>
              <a:off x="0" y="0"/>
              <a:ext cx="18288000" cy="10286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411" y="8870259"/>
              <a:ext cx="18278475" cy="1419225"/>
            </a:xfrm>
            <a:custGeom>
              <a:avLst/>
              <a:gdLst/>
              <a:ahLst/>
              <a:cxnLst/>
              <a:rect l="l" t="t" r="r" b="b"/>
              <a:pathLst>
                <a:path w="18278475" h="1419225">
                  <a:moveTo>
                    <a:pt x="18278475" y="1419225"/>
                  </a:moveTo>
                  <a:lnTo>
                    <a:pt x="0" y="1419225"/>
                  </a:lnTo>
                  <a:lnTo>
                    <a:pt x="0" y="0"/>
                  </a:lnTo>
                  <a:lnTo>
                    <a:pt x="18278475" y="0"/>
                  </a:lnTo>
                  <a:lnTo>
                    <a:pt x="18278475" y="1419225"/>
                  </a:lnTo>
                  <a:close/>
                </a:path>
              </a:pathLst>
            </a:custGeom>
            <a:solidFill>
              <a:srgbClr val="FBAF03"/>
            </a:solidFill>
          </p:spPr>
          <p:txBody>
            <a:bodyPr wrap="square" lIns="0" tIns="0" rIns="0" bIns="0" rtlCol="0"/>
            <a:lstStyle/>
            <a:p>
              <a:endParaRPr/>
            </a:p>
          </p:txBody>
        </p:sp>
      </p:grpSp>
      <p:sp>
        <p:nvSpPr>
          <p:cNvPr id="5" name="object 5"/>
          <p:cNvSpPr txBox="1">
            <a:spLocks noGrp="1"/>
          </p:cNvSpPr>
          <p:nvPr>
            <p:ph type="title"/>
          </p:nvPr>
        </p:nvSpPr>
        <p:spPr>
          <a:xfrm>
            <a:off x="1743987" y="1313793"/>
            <a:ext cx="12532360" cy="2654300"/>
          </a:xfrm>
          <a:prstGeom prst="rect">
            <a:avLst/>
          </a:prstGeom>
        </p:spPr>
        <p:txBody>
          <a:bodyPr vert="horz" wrap="square" lIns="0" tIns="12700" rIns="0" bIns="0" rtlCol="0">
            <a:spAutoFit/>
          </a:bodyPr>
          <a:lstStyle/>
          <a:p>
            <a:pPr marL="12700" marR="5080">
              <a:lnSpc>
                <a:spcPct val="107800"/>
              </a:lnSpc>
              <a:spcBef>
                <a:spcPts val="100"/>
              </a:spcBef>
            </a:pPr>
            <a:r>
              <a:rPr sz="8000" spc="-5" dirty="0">
                <a:solidFill>
                  <a:srgbClr val="FFFFFF"/>
                </a:solidFill>
                <a:latin typeface="Roboto"/>
                <a:cs typeface="Roboto"/>
              </a:rPr>
              <a:t>Leveraging our </a:t>
            </a:r>
            <a:r>
              <a:rPr sz="8000" spc="-5" dirty="0">
                <a:latin typeface="Roboto"/>
                <a:cs typeface="Roboto"/>
              </a:rPr>
              <a:t>expertise </a:t>
            </a:r>
            <a:r>
              <a:rPr sz="8000" spc="-5" dirty="0">
                <a:solidFill>
                  <a:srgbClr val="FFFFFF"/>
                </a:solidFill>
                <a:latin typeface="Roboto"/>
                <a:cs typeface="Roboto"/>
              </a:rPr>
              <a:t>to  increase our</a:t>
            </a:r>
            <a:r>
              <a:rPr sz="8000" spc="-20" dirty="0">
                <a:solidFill>
                  <a:srgbClr val="FFFFFF"/>
                </a:solidFill>
                <a:latin typeface="Roboto"/>
                <a:cs typeface="Roboto"/>
              </a:rPr>
              <a:t> </a:t>
            </a:r>
            <a:r>
              <a:rPr sz="8000" spc="-5" dirty="0">
                <a:latin typeface="Roboto"/>
                <a:cs typeface="Roboto"/>
              </a:rPr>
              <a:t>offering</a:t>
            </a:r>
            <a:endParaRPr sz="8000">
              <a:latin typeface="Roboto"/>
              <a:cs typeface="Roboto"/>
            </a:endParaRPr>
          </a:p>
        </p:txBody>
      </p:sp>
      <p:sp>
        <p:nvSpPr>
          <p:cNvPr id="6" name="object 6"/>
          <p:cNvSpPr txBox="1"/>
          <p:nvPr/>
        </p:nvSpPr>
        <p:spPr>
          <a:xfrm>
            <a:off x="1743987" y="4570729"/>
            <a:ext cx="9822815" cy="2243455"/>
          </a:xfrm>
          <a:prstGeom prst="rect">
            <a:avLst/>
          </a:prstGeom>
        </p:spPr>
        <p:txBody>
          <a:bodyPr vert="horz" wrap="square" lIns="0" tIns="12700" rIns="0" bIns="0" rtlCol="0">
            <a:spAutoFit/>
          </a:bodyPr>
          <a:lstStyle/>
          <a:p>
            <a:pPr marL="12700">
              <a:lnSpc>
                <a:spcPct val="100000"/>
              </a:lnSpc>
              <a:spcBef>
                <a:spcPts val="100"/>
              </a:spcBef>
            </a:pPr>
            <a:r>
              <a:rPr sz="3600" spc="-225" dirty="0">
                <a:solidFill>
                  <a:srgbClr val="FFFFFF"/>
                </a:solidFill>
                <a:latin typeface="Verdana"/>
                <a:cs typeface="Verdana"/>
              </a:rPr>
              <a:t>Fintonic</a:t>
            </a:r>
            <a:r>
              <a:rPr sz="3600" spc="-550" dirty="0">
                <a:solidFill>
                  <a:srgbClr val="FFFFFF"/>
                </a:solidFill>
                <a:latin typeface="Verdana"/>
                <a:cs typeface="Verdana"/>
              </a:rPr>
              <a:t> </a:t>
            </a:r>
            <a:r>
              <a:rPr sz="3600" spc="-100" dirty="0">
                <a:solidFill>
                  <a:srgbClr val="FFFFFF"/>
                </a:solidFill>
                <a:latin typeface="Verdana"/>
                <a:cs typeface="Verdana"/>
              </a:rPr>
              <a:t>wil</a:t>
            </a:r>
            <a:r>
              <a:rPr sz="3600" spc="200" dirty="0">
                <a:solidFill>
                  <a:srgbClr val="FFFFFF"/>
                </a:solidFill>
                <a:latin typeface="Verdana"/>
                <a:cs typeface="Verdana"/>
              </a:rPr>
              <a:t> </a:t>
            </a:r>
            <a:r>
              <a:rPr sz="3600" spc="-114" dirty="0">
                <a:solidFill>
                  <a:srgbClr val="FFFFFF"/>
                </a:solidFill>
                <a:latin typeface="Verdana"/>
                <a:cs typeface="Verdana"/>
              </a:rPr>
              <a:t>now</a:t>
            </a:r>
            <a:r>
              <a:rPr sz="3600" spc="-550" dirty="0">
                <a:solidFill>
                  <a:srgbClr val="FFFFFF"/>
                </a:solidFill>
                <a:latin typeface="Verdana"/>
                <a:cs typeface="Verdana"/>
              </a:rPr>
              <a:t> </a:t>
            </a:r>
            <a:r>
              <a:rPr lang="es-ES" sz="3600" spc="-145" dirty="0" err="1" smtClean="0">
                <a:solidFill>
                  <a:srgbClr val="FFFFFF"/>
                </a:solidFill>
                <a:latin typeface="Verdana"/>
                <a:cs typeface="Verdana"/>
              </a:rPr>
              <a:t>offer</a:t>
            </a:r>
            <a:r>
              <a:rPr sz="3600" spc="-550" dirty="0" smtClean="0">
                <a:solidFill>
                  <a:srgbClr val="FFFFFF"/>
                </a:solidFill>
                <a:latin typeface="Verdana"/>
                <a:cs typeface="Verdana"/>
              </a:rPr>
              <a:t> </a:t>
            </a:r>
            <a:r>
              <a:rPr sz="3600" spc="-235" dirty="0">
                <a:solidFill>
                  <a:srgbClr val="FFFFFF"/>
                </a:solidFill>
                <a:latin typeface="Verdana"/>
                <a:cs typeface="Verdana"/>
              </a:rPr>
              <a:t>companies</a:t>
            </a:r>
            <a:r>
              <a:rPr sz="3600" spc="-545" dirty="0">
                <a:solidFill>
                  <a:srgbClr val="FFFFFF"/>
                </a:solidFill>
                <a:latin typeface="Verdana"/>
                <a:cs typeface="Verdana"/>
              </a:rPr>
              <a:t> </a:t>
            </a:r>
            <a:r>
              <a:rPr sz="3600" spc="-270" dirty="0">
                <a:solidFill>
                  <a:srgbClr val="FFFFFF"/>
                </a:solidFill>
                <a:latin typeface="Verdana"/>
                <a:cs typeface="Verdana"/>
              </a:rPr>
              <a:t>risk</a:t>
            </a:r>
            <a:r>
              <a:rPr sz="3600" spc="-550" dirty="0">
                <a:solidFill>
                  <a:srgbClr val="FFFFFF"/>
                </a:solidFill>
                <a:latin typeface="Verdana"/>
                <a:cs typeface="Verdana"/>
              </a:rPr>
              <a:t> </a:t>
            </a:r>
            <a:r>
              <a:rPr sz="3600" spc="-240" dirty="0">
                <a:solidFill>
                  <a:srgbClr val="FFFFFF"/>
                </a:solidFill>
                <a:latin typeface="Verdana"/>
                <a:cs typeface="Verdana"/>
              </a:rPr>
              <a:t>prediction</a:t>
            </a:r>
            <a:endParaRPr sz="3600" dirty="0">
              <a:latin typeface="Verdana"/>
              <a:cs typeface="Verdana"/>
            </a:endParaRPr>
          </a:p>
          <a:p>
            <a:pPr marL="2423160" marR="5080">
              <a:lnSpc>
                <a:spcPct val="114999"/>
              </a:lnSpc>
              <a:spcBef>
                <a:spcPts val="2790"/>
              </a:spcBef>
            </a:pPr>
            <a:r>
              <a:rPr sz="2500" spc="-120" dirty="0">
                <a:solidFill>
                  <a:srgbClr val="FEFFFD"/>
                </a:solidFill>
                <a:latin typeface="Verdana"/>
                <a:cs typeface="Verdana"/>
              </a:rPr>
              <a:t>Greater</a:t>
            </a:r>
            <a:r>
              <a:rPr sz="2500" spc="-235" dirty="0">
                <a:solidFill>
                  <a:srgbClr val="FEFFFD"/>
                </a:solidFill>
                <a:latin typeface="Verdana"/>
                <a:cs typeface="Verdana"/>
              </a:rPr>
              <a:t> </a:t>
            </a:r>
            <a:r>
              <a:rPr sz="2500" spc="-70" dirty="0">
                <a:solidFill>
                  <a:srgbClr val="FEFFFD"/>
                </a:solidFill>
                <a:latin typeface="Verdana"/>
                <a:cs typeface="Verdana"/>
              </a:rPr>
              <a:t>Margins</a:t>
            </a:r>
            <a:r>
              <a:rPr sz="2500" spc="-229" dirty="0">
                <a:solidFill>
                  <a:srgbClr val="FEFFFD"/>
                </a:solidFill>
                <a:latin typeface="Verdana"/>
                <a:cs typeface="Verdana"/>
              </a:rPr>
              <a:t> </a:t>
            </a:r>
            <a:r>
              <a:rPr sz="2500" spc="-145" dirty="0">
                <a:solidFill>
                  <a:srgbClr val="FEFFFD"/>
                </a:solidFill>
                <a:latin typeface="Verdana"/>
                <a:cs typeface="Verdana"/>
              </a:rPr>
              <a:t>(More</a:t>
            </a:r>
            <a:r>
              <a:rPr sz="2500" spc="-229" dirty="0">
                <a:solidFill>
                  <a:srgbClr val="FEFFFD"/>
                </a:solidFill>
                <a:latin typeface="Verdana"/>
                <a:cs typeface="Verdana"/>
              </a:rPr>
              <a:t> </a:t>
            </a:r>
            <a:r>
              <a:rPr sz="2500" spc="-145" dirty="0">
                <a:solidFill>
                  <a:srgbClr val="FEFFFD"/>
                </a:solidFill>
                <a:latin typeface="Verdana"/>
                <a:cs typeface="Verdana"/>
              </a:rPr>
              <a:t>revenue</a:t>
            </a:r>
            <a:r>
              <a:rPr sz="2500" spc="-229" dirty="0">
                <a:solidFill>
                  <a:srgbClr val="FEFFFD"/>
                </a:solidFill>
                <a:latin typeface="Verdana"/>
                <a:cs typeface="Verdana"/>
              </a:rPr>
              <a:t> </a:t>
            </a:r>
            <a:r>
              <a:rPr sz="2500" spc="-105" dirty="0">
                <a:solidFill>
                  <a:srgbClr val="FEFFFD"/>
                </a:solidFill>
                <a:latin typeface="Verdana"/>
                <a:cs typeface="Verdana"/>
              </a:rPr>
              <a:t>generated</a:t>
            </a:r>
            <a:r>
              <a:rPr sz="2500" spc="-229" dirty="0">
                <a:solidFill>
                  <a:srgbClr val="FEFFFD"/>
                </a:solidFill>
                <a:latin typeface="Verdana"/>
                <a:cs typeface="Verdana"/>
              </a:rPr>
              <a:t> </a:t>
            </a:r>
            <a:r>
              <a:rPr sz="2500" spc="-110" dirty="0">
                <a:solidFill>
                  <a:srgbClr val="FEFFFD"/>
                </a:solidFill>
                <a:latin typeface="Verdana"/>
                <a:cs typeface="Verdana"/>
              </a:rPr>
              <a:t>by</a:t>
            </a:r>
            <a:r>
              <a:rPr sz="2500" spc="-229" dirty="0">
                <a:solidFill>
                  <a:srgbClr val="FEFFFD"/>
                </a:solidFill>
                <a:latin typeface="Verdana"/>
                <a:cs typeface="Verdana"/>
              </a:rPr>
              <a:t> </a:t>
            </a:r>
            <a:r>
              <a:rPr sz="2500" spc="-120" dirty="0">
                <a:solidFill>
                  <a:srgbClr val="FEFFFD"/>
                </a:solidFill>
                <a:latin typeface="Verdana"/>
                <a:cs typeface="Verdana"/>
              </a:rPr>
              <a:t>B2B)  </a:t>
            </a:r>
            <a:r>
              <a:rPr sz="2500" spc="-75" dirty="0">
                <a:solidFill>
                  <a:srgbClr val="FEFFFD"/>
                </a:solidFill>
                <a:latin typeface="Verdana"/>
                <a:cs typeface="Verdana"/>
              </a:rPr>
              <a:t>Less </a:t>
            </a:r>
            <a:r>
              <a:rPr sz="2500" spc="-125" dirty="0">
                <a:solidFill>
                  <a:srgbClr val="FEFFFD"/>
                </a:solidFill>
                <a:latin typeface="Verdana"/>
                <a:cs typeface="Verdana"/>
              </a:rPr>
              <a:t>customers</a:t>
            </a:r>
            <a:r>
              <a:rPr sz="2500" spc="-390" dirty="0">
                <a:solidFill>
                  <a:srgbClr val="FEFFFD"/>
                </a:solidFill>
                <a:latin typeface="Verdana"/>
                <a:cs typeface="Verdana"/>
              </a:rPr>
              <a:t> </a:t>
            </a:r>
            <a:r>
              <a:rPr sz="2500" spc="-110" dirty="0">
                <a:solidFill>
                  <a:srgbClr val="FEFFFD"/>
                </a:solidFill>
                <a:latin typeface="Verdana"/>
                <a:cs typeface="Verdana"/>
              </a:rPr>
              <a:t>needed</a:t>
            </a:r>
            <a:endParaRPr sz="2500" dirty="0">
              <a:latin typeface="Verdana"/>
              <a:cs typeface="Verdana"/>
            </a:endParaRPr>
          </a:p>
          <a:p>
            <a:pPr marL="2423160">
              <a:lnSpc>
                <a:spcPct val="100000"/>
              </a:lnSpc>
              <a:spcBef>
                <a:spcPts val="450"/>
              </a:spcBef>
            </a:pPr>
            <a:r>
              <a:rPr sz="2500" spc="-105" dirty="0">
                <a:solidFill>
                  <a:srgbClr val="FEFFFD"/>
                </a:solidFill>
                <a:latin typeface="Verdana"/>
                <a:cs typeface="Verdana"/>
              </a:rPr>
              <a:t>Clearer</a:t>
            </a:r>
            <a:r>
              <a:rPr sz="2500" spc="-235" dirty="0">
                <a:solidFill>
                  <a:srgbClr val="FEFFFD"/>
                </a:solidFill>
                <a:latin typeface="Verdana"/>
                <a:cs typeface="Verdana"/>
              </a:rPr>
              <a:t> </a:t>
            </a:r>
            <a:r>
              <a:rPr sz="2500" spc="-120" dirty="0">
                <a:solidFill>
                  <a:srgbClr val="FEFFFD"/>
                </a:solidFill>
                <a:latin typeface="Verdana"/>
                <a:cs typeface="Verdana"/>
              </a:rPr>
              <a:t>objectives</a:t>
            </a:r>
            <a:endParaRPr sz="2500" dirty="0">
              <a:latin typeface="Verdana"/>
              <a:cs typeface="Verdana"/>
            </a:endParaRPr>
          </a:p>
        </p:txBody>
      </p:sp>
      <p:sp>
        <p:nvSpPr>
          <p:cNvPr id="7" name="object 7"/>
          <p:cNvSpPr/>
          <p:nvPr/>
        </p:nvSpPr>
        <p:spPr>
          <a:xfrm>
            <a:off x="2542251" y="5901918"/>
            <a:ext cx="581025" cy="581025"/>
          </a:xfrm>
          <a:custGeom>
            <a:avLst/>
            <a:gdLst/>
            <a:ahLst/>
            <a:cxnLst/>
            <a:rect l="l" t="t" r="r" b="b"/>
            <a:pathLst>
              <a:path w="581025" h="581025">
                <a:moveTo>
                  <a:pt x="581024" y="290512"/>
                </a:moveTo>
                <a:lnTo>
                  <a:pt x="577881" y="333139"/>
                </a:lnTo>
                <a:lnTo>
                  <a:pt x="568515" y="374843"/>
                </a:lnTo>
                <a:lnTo>
                  <a:pt x="553132" y="414722"/>
                </a:lnTo>
                <a:lnTo>
                  <a:pt x="532064" y="451913"/>
                </a:lnTo>
                <a:lnTo>
                  <a:pt x="505768" y="485608"/>
                </a:lnTo>
                <a:lnTo>
                  <a:pt x="474811" y="515081"/>
                </a:lnTo>
                <a:lnTo>
                  <a:pt x="439865" y="539693"/>
                </a:lnTo>
                <a:lnTo>
                  <a:pt x="401686" y="558911"/>
                </a:lnTo>
                <a:lnTo>
                  <a:pt x="361101" y="572318"/>
                </a:lnTo>
                <a:lnTo>
                  <a:pt x="318987" y="579626"/>
                </a:lnTo>
                <a:lnTo>
                  <a:pt x="290512" y="581024"/>
                </a:lnTo>
                <a:lnTo>
                  <a:pt x="283380" y="580937"/>
                </a:lnTo>
                <a:lnTo>
                  <a:pt x="240847" y="576748"/>
                </a:lnTo>
                <a:lnTo>
                  <a:pt x="199382" y="566361"/>
                </a:lnTo>
                <a:lnTo>
                  <a:pt x="159896" y="550006"/>
                </a:lnTo>
                <a:lnTo>
                  <a:pt x="123231" y="528029"/>
                </a:lnTo>
                <a:lnTo>
                  <a:pt x="90193" y="500916"/>
                </a:lnTo>
                <a:lnTo>
                  <a:pt x="61486" y="469243"/>
                </a:lnTo>
                <a:lnTo>
                  <a:pt x="37742" y="433707"/>
                </a:lnTo>
                <a:lnTo>
                  <a:pt x="19465" y="395064"/>
                </a:lnTo>
                <a:lnTo>
                  <a:pt x="7059" y="354166"/>
                </a:lnTo>
                <a:lnTo>
                  <a:pt x="786" y="311881"/>
                </a:lnTo>
                <a:lnTo>
                  <a:pt x="0" y="290512"/>
                </a:lnTo>
                <a:lnTo>
                  <a:pt x="87" y="283380"/>
                </a:lnTo>
                <a:lnTo>
                  <a:pt x="4276" y="240847"/>
                </a:lnTo>
                <a:lnTo>
                  <a:pt x="14663" y="199382"/>
                </a:lnTo>
                <a:lnTo>
                  <a:pt x="31018" y="159896"/>
                </a:lnTo>
                <a:lnTo>
                  <a:pt x="52995" y="123231"/>
                </a:lnTo>
                <a:lnTo>
                  <a:pt x="80108" y="90193"/>
                </a:lnTo>
                <a:lnTo>
                  <a:pt x="111781" y="61486"/>
                </a:lnTo>
                <a:lnTo>
                  <a:pt x="147317" y="37742"/>
                </a:lnTo>
                <a:lnTo>
                  <a:pt x="185960" y="19465"/>
                </a:lnTo>
                <a:lnTo>
                  <a:pt x="226858" y="7059"/>
                </a:lnTo>
                <a:lnTo>
                  <a:pt x="269143" y="786"/>
                </a:lnTo>
                <a:lnTo>
                  <a:pt x="290512" y="0"/>
                </a:lnTo>
                <a:lnTo>
                  <a:pt x="297644" y="87"/>
                </a:lnTo>
                <a:lnTo>
                  <a:pt x="340177" y="4276"/>
                </a:lnTo>
                <a:lnTo>
                  <a:pt x="381642" y="14663"/>
                </a:lnTo>
                <a:lnTo>
                  <a:pt x="421128" y="31018"/>
                </a:lnTo>
                <a:lnTo>
                  <a:pt x="457793" y="52995"/>
                </a:lnTo>
                <a:lnTo>
                  <a:pt x="490831" y="80108"/>
                </a:lnTo>
                <a:lnTo>
                  <a:pt x="519538" y="111781"/>
                </a:lnTo>
                <a:lnTo>
                  <a:pt x="543282" y="147317"/>
                </a:lnTo>
                <a:lnTo>
                  <a:pt x="561559" y="185960"/>
                </a:lnTo>
                <a:lnTo>
                  <a:pt x="573965" y="226858"/>
                </a:lnTo>
                <a:lnTo>
                  <a:pt x="580238" y="269143"/>
                </a:lnTo>
                <a:lnTo>
                  <a:pt x="581024" y="290512"/>
                </a:lnTo>
                <a:close/>
              </a:path>
            </a:pathLst>
          </a:custGeom>
          <a:solidFill>
            <a:srgbClr val="FBAF03"/>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E4EDF7"/>
          </a:solid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pc="-735" dirty="0"/>
              <a:t>MAIN</a:t>
            </a:r>
            <a:r>
              <a:rPr spc="-445" dirty="0"/>
              <a:t> </a:t>
            </a:r>
            <a:r>
              <a:rPr spc="-415" dirty="0"/>
              <a:t>CHALLENGES</a:t>
            </a:r>
          </a:p>
        </p:txBody>
      </p:sp>
      <p:sp>
        <p:nvSpPr>
          <p:cNvPr id="4" name="object 4"/>
          <p:cNvSpPr txBox="1"/>
          <p:nvPr/>
        </p:nvSpPr>
        <p:spPr>
          <a:xfrm>
            <a:off x="3424968" y="2702917"/>
            <a:ext cx="11438255" cy="452120"/>
          </a:xfrm>
          <a:prstGeom prst="rect">
            <a:avLst/>
          </a:prstGeom>
        </p:spPr>
        <p:txBody>
          <a:bodyPr vert="horz" wrap="square" lIns="0" tIns="12700" rIns="0" bIns="0" rtlCol="0">
            <a:spAutoFit/>
          </a:bodyPr>
          <a:lstStyle/>
          <a:p>
            <a:pPr marL="12700">
              <a:lnSpc>
                <a:spcPct val="100000"/>
              </a:lnSpc>
              <a:spcBef>
                <a:spcPts val="100"/>
              </a:spcBef>
            </a:pPr>
            <a:r>
              <a:rPr sz="2800" b="1" spc="20" dirty="0">
                <a:solidFill>
                  <a:srgbClr val="4F4E4E"/>
                </a:solidFill>
                <a:latin typeface="Trebuchet MS"/>
                <a:cs typeface="Trebuchet MS"/>
              </a:rPr>
              <a:t>Quantifying</a:t>
            </a:r>
            <a:r>
              <a:rPr sz="2800" b="1" spc="-90" dirty="0">
                <a:solidFill>
                  <a:srgbClr val="4F4E4E"/>
                </a:solidFill>
                <a:latin typeface="Trebuchet MS"/>
                <a:cs typeface="Trebuchet MS"/>
              </a:rPr>
              <a:t> </a:t>
            </a:r>
            <a:r>
              <a:rPr sz="2800" b="1" spc="-60" dirty="0">
                <a:solidFill>
                  <a:srgbClr val="4F4E4E"/>
                </a:solidFill>
                <a:latin typeface="Trebuchet MS"/>
                <a:cs typeface="Trebuchet MS"/>
              </a:rPr>
              <a:t>the</a:t>
            </a:r>
            <a:r>
              <a:rPr sz="2800" b="1" spc="-85" dirty="0">
                <a:solidFill>
                  <a:srgbClr val="4F4E4E"/>
                </a:solidFill>
                <a:latin typeface="Trebuchet MS"/>
                <a:cs typeface="Trebuchet MS"/>
              </a:rPr>
              <a:t> </a:t>
            </a:r>
            <a:r>
              <a:rPr sz="2800" b="1" spc="-20" dirty="0">
                <a:solidFill>
                  <a:srgbClr val="4F4E4E"/>
                </a:solidFill>
                <a:latin typeface="Trebuchet MS"/>
                <a:cs typeface="Trebuchet MS"/>
                <a:hlinkClick r:id="rId2"/>
              </a:rPr>
              <a:t>creditworthiness</a:t>
            </a:r>
            <a:r>
              <a:rPr sz="2800" b="1" spc="-90" dirty="0">
                <a:solidFill>
                  <a:srgbClr val="4F4E4E"/>
                </a:solidFill>
                <a:latin typeface="Trebuchet MS"/>
                <a:cs typeface="Trebuchet MS"/>
                <a:hlinkClick r:id="rId2"/>
              </a:rPr>
              <a:t> </a:t>
            </a:r>
            <a:r>
              <a:rPr sz="2800" b="1" spc="-10" dirty="0">
                <a:solidFill>
                  <a:srgbClr val="4F4E4E"/>
                </a:solidFill>
                <a:latin typeface="Trebuchet MS"/>
                <a:cs typeface="Trebuchet MS"/>
              </a:rPr>
              <a:t>of</a:t>
            </a:r>
            <a:r>
              <a:rPr sz="2800" b="1" spc="-85" dirty="0">
                <a:solidFill>
                  <a:srgbClr val="4F4E4E"/>
                </a:solidFill>
                <a:latin typeface="Trebuchet MS"/>
                <a:cs typeface="Trebuchet MS"/>
              </a:rPr>
              <a:t> </a:t>
            </a:r>
            <a:r>
              <a:rPr sz="2800" b="1" spc="210" dirty="0">
                <a:solidFill>
                  <a:srgbClr val="4F4E4E"/>
                </a:solidFill>
                <a:latin typeface="Trebuchet MS"/>
                <a:cs typeface="Trebuchet MS"/>
              </a:rPr>
              <a:t>a</a:t>
            </a:r>
            <a:r>
              <a:rPr sz="2800" b="1" spc="-90" dirty="0">
                <a:solidFill>
                  <a:srgbClr val="4F4E4E"/>
                </a:solidFill>
                <a:latin typeface="Trebuchet MS"/>
                <a:cs typeface="Trebuchet MS"/>
              </a:rPr>
              <a:t> </a:t>
            </a:r>
            <a:r>
              <a:rPr sz="2800" b="1" spc="-20" dirty="0">
                <a:solidFill>
                  <a:srgbClr val="4F4E4E"/>
                </a:solidFill>
                <a:latin typeface="Trebuchet MS"/>
                <a:cs typeface="Trebuchet MS"/>
              </a:rPr>
              <a:t>borrower</a:t>
            </a:r>
            <a:r>
              <a:rPr sz="2800" b="1" spc="-85" dirty="0">
                <a:solidFill>
                  <a:srgbClr val="4F4E4E"/>
                </a:solidFill>
                <a:latin typeface="Trebuchet MS"/>
                <a:cs typeface="Trebuchet MS"/>
              </a:rPr>
              <a:t> </a:t>
            </a:r>
            <a:r>
              <a:rPr sz="2800" b="1" spc="20" dirty="0">
                <a:solidFill>
                  <a:srgbClr val="4F4E4E"/>
                </a:solidFill>
                <a:latin typeface="Trebuchet MS"/>
                <a:cs typeface="Trebuchet MS"/>
              </a:rPr>
              <a:t>is</a:t>
            </a:r>
            <a:r>
              <a:rPr sz="2800" b="1" spc="-90" dirty="0">
                <a:solidFill>
                  <a:srgbClr val="4F4E4E"/>
                </a:solidFill>
                <a:latin typeface="Trebuchet MS"/>
                <a:cs typeface="Trebuchet MS"/>
              </a:rPr>
              <a:t> </a:t>
            </a:r>
            <a:r>
              <a:rPr sz="2800" b="1" spc="210" dirty="0">
                <a:solidFill>
                  <a:srgbClr val="4F4E4E"/>
                </a:solidFill>
                <a:latin typeface="Trebuchet MS"/>
                <a:cs typeface="Trebuchet MS"/>
              </a:rPr>
              <a:t>a</a:t>
            </a:r>
            <a:r>
              <a:rPr sz="2800" b="1" spc="-85" dirty="0">
                <a:solidFill>
                  <a:srgbClr val="4F4E4E"/>
                </a:solidFill>
                <a:latin typeface="Trebuchet MS"/>
                <a:cs typeface="Trebuchet MS"/>
              </a:rPr>
              <a:t> </a:t>
            </a:r>
            <a:r>
              <a:rPr sz="2800" b="1" spc="25" dirty="0">
                <a:solidFill>
                  <a:srgbClr val="4F4E4E"/>
                </a:solidFill>
                <a:latin typeface="Trebuchet MS"/>
                <a:cs typeface="Trebuchet MS"/>
              </a:rPr>
              <a:t>challenging</a:t>
            </a:r>
            <a:r>
              <a:rPr sz="2800" b="1" spc="-90" dirty="0">
                <a:solidFill>
                  <a:srgbClr val="4F4E4E"/>
                </a:solidFill>
                <a:latin typeface="Trebuchet MS"/>
                <a:cs typeface="Trebuchet MS"/>
              </a:rPr>
              <a:t> </a:t>
            </a:r>
            <a:r>
              <a:rPr sz="2800" b="1" spc="-25" dirty="0">
                <a:solidFill>
                  <a:srgbClr val="4F4E4E"/>
                </a:solidFill>
                <a:latin typeface="Trebuchet MS"/>
                <a:cs typeface="Trebuchet MS"/>
              </a:rPr>
              <a:t>task:</a:t>
            </a:r>
            <a:endParaRPr sz="2800">
              <a:latin typeface="Trebuchet MS"/>
              <a:cs typeface="Trebuchet MS"/>
            </a:endParaRPr>
          </a:p>
        </p:txBody>
      </p:sp>
      <p:sp>
        <p:nvSpPr>
          <p:cNvPr id="5" name="object 5"/>
          <p:cNvSpPr txBox="1"/>
          <p:nvPr/>
        </p:nvSpPr>
        <p:spPr>
          <a:xfrm>
            <a:off x="2350985" y="6063529"/>
            <a:ext cx="2135505" cy="452120"/>
          </a:xfrm>
          <a:prstGeom prst="rect">
            <a:avLst/>
          </a:prstGeom>
        </p:spPr>
        <p:txBody>
          <a:bodyPr vert="horz" wrap="square" lIns="0" tIns="12700" rIns="0" bIns="0" rtlCol="0">
            <a:spAutoFit/>
          </a:bodyPr>
          <a:lstStyle/>
          <a:p>
            <a:pPr marL="12700">
              <a:lnSpc>
                <a:spcPct val="100000"/>
              </a:lnSpc>
              <a:spcBef>
                <a:spcPts val="100"/>
              </a:spcBef>
            </a:pPr>
            <a:r>
              <a:rPr sz="2800" b="1" spc="-195" dirty="0">
                <a:solidFill>
                  <a:srgbClr val="4F4E4E"/>
                </a:solidFill>
                <a:latin typeface="Verdana"/>
                <a:cs typeface="Verdana"/>
              </a:rPr>
              <a:t>S</a:t>
            </a:r>
            <a:r>
              <a:rPr sz="2800" b="1" spc="-210" dirty="0">
                <a:solidFill>
                  <a:srgbClr val="4F4E4E"/>
                </a:solidFill>
                <a:latin typeface="Verdana"/>
                <a:cs typeface="Verdana"/>
              </a:rPr>
              <a:t>UB</a:t>
            </a:r>
            <a:r>
              <a:rPr sz="2800" b="1" spc="-545" dirty="0">
                <a:solidFill>
                  <a:srgbClr val="4F4E4E"/>
                </a:solidFill>
                <a:latin typeface="Verdana"/>
                <a:cs typeface="Verdana"/>
              </a:rPr>
              <a:t>J</a:t>
            </a:r>
            <a:r>
              <a:rPr sz="2800" b="1" spc="-254" dirty="0">
                <a:solidFill>
                  <a:srgbClr val="4F4E4E"/>
                </a:solidFill>
                <a:latin typeface="Verdana"/>
                <a:cs typeface="Verdana"/>
              </a:rPr>
              <a:t>E</a:t>
            </a:r>
            <a:r>
              <a:rPr sz="2800" b="1" spc="-114" dirty="0">
                <a:solidFill>
                  <a:srgbClr val="4F4E4E"/>
                </a:solidFill>
                <a:latin typeface="Verdana"/>
                <a:cs typeface="Verdana"/>
              </a:rPr>
              <a:t>C</a:t>
            </a:r>
            <a:r>
              <a:rPr sz="2800" b="1" spc="-185" dirty="0">
                <a:solidFill>
                  <a:srgbClr val="4F4E4E"/>
                </a:solidFill>
                <a:latin typeface="Verdana"/>
                <a:cs typeface="Verdana"/>
              </a:rPr>
              <a:t>T</a:t>
            </a:r>
            <a:r>
              <a:rPr sz="2800" b="1" spc="-740" dirty="0">
                <a:solidFill>
                  <a:srgbClr val="4F4E4E"/>
                </a:solidFill>
                <a:latin typeface="Verdana"/>
                <a:cs typeface="Verdana"/>
              </a:rPr>
              <a:t>I</a:t>
            </a:r>
            <a:r>
              <a:rPr sz="2800" b="1" spc="-125" dirty="0">
                <a:solidFill>
                  <a:srgbClr val="4F4E4E"/>
                </a:solidFill>
                <a:latin typeface="Verdana"/>
                <a:cs typeface="Verdana"/>
              </a:rPr>
              <a:t>V</a:t>
            </a:r>
            <a:r>
              <a:rPr sz="2800" b="1" spc="-250" dirty="0">
                <a:solidFill>
                  <a:srgbClr val="4F4E4E"/>
                </a:solidFill>
                <a:latin typeface="Verdana"/>
                <a:cs typeface="Verdana"/>
              </a:rPr>
              <a:t>E</a:t>
            </a:r>
            <a:endParaRPr sz="2800">
              <a:latin typeface="Verdana"/>
              <a:cs typeface="Verdana"/>
            </a:endParaRPr>
          </a:p>
        </p:txBody>
      </p:sp>
      <p:sp>
        <p:nvSpPr>
          <p:cNvPr id="6" name="object 6"/>
          <p:cNvSpPr txBox="1"/>
          <p:nvPr/>
        </p:nvSpPr>
        <p:spPr>
          <a:xfrm>
            <a:off x="1241772" y="7342878"/>
            <a:ext cx="4353560" cy="1435100"/>
          </a:xfrm>
          <a:prstGeom prst="rect">
            <a:avLst/>
          </a:prstGeom>
        </p:spPr>
        <p:txBody>
          <a:bodyPr vert="horz" wrap="square" lIns="0" tIns="12700" rIns="0" bIns="0" rtlCol="0">
            <a:spAutoFit/>
          </a:bodyPr>
          <a:lstStyle/>
          <a:p>
            <a:pPr marL="12700" marR="5080" algn="ctr">
              <a:lnSpc>
                <a:spcPct val="115599"/>
              </a:lnSpc>
              <a:spcBef>
                <a:spcPts val="100"/>
              </a:spcBef>
            </a:pPr>
            <a:r>
              <a:rPr sz="2000" spc="-90" dirty="0">
                <a:solidFill>
                  <a:srgbClr val="4F4E4E"/>
                </a:solidFill>
                <a:latin typeface="Verdana"/>
                <a:cs typeface="Verdana"/>
              </a:rPr>
              <a:t>Very </a:t>
            </a:r>
            <a:r>
              <a:rPr sz="2000" spc="-120" dirty="0">
                <a:solidFill>
                  <a:srgbClr val="4F4E4E"/>
                </a:solidFill>
                <a:latin typeface="Verdana"/>
                <a:cs typeface="Verdana"/>
              </a:rPr>
              <a:t>subjective, </a:t>
            </a:r>
            <a:r>
              <a:rPr sz="2000" spc="-70" dirty="0">
                <a:solidFill>
                  <a:srgbClr val="4F4E4E"/>
                </a:solidFill>
                <a:latin typeface="Verdana"/>
                <a:cs typeface="Verdana"/>
              </a:rPr>
              <a:t>each </a:t>
            </a:r>
            <a:r>
              <a:rPr sz="2000" spc="-90" dirty="0">
                <a:solidFill>
                  <a:srgbClr val="4F4E4E"/>
                </a:solidFill>
                <a:latin typeface="Verdana"/>
                <a:cs typeface="Verdana"/>
              </a:rPr>
              <a:t>company</a:t>
            </a:r>
            <a:r>
              <a:rPr sz="2000" spc="-465" dirty="0">
                <a:solidFill>
                  <a:srgbClr val="4F4E4E"/>
                </a:solidFill>
                <a:latin typeface="Verdana"/>
                <a:cs typeface="Verdana"/>
              </a:rPr>
              <a:t> </a:t>
            </a:r>
            <a:r>
              <a:rPr sz="2000" spc="-85" dirty="0">
                <a:solidFill>
                  <a:srgbClr val="4F4E4E"/>
                </a:solidFill>
                <a:latin typeface="Verdana"/>
                <a:cs typeface="Verdana"/>
              </a:rPr>
              <a:t>score  </a:t>
            </a:r>
            <a:r>
              <a:rPr sz="2000" spc="-75" dirty="0">
                <a:solidFill>
                  <a:srgbClr val="4F4E4E"/>
                </a:solidFill>
                <a:latin typeface="Verdana"/>
                <a:cs typeface="Verdana"/>
              </a:rPr>
              <a:t>depends</a:t>
            </a:r>
            <a:r>
              <a:rPr sz="2000" spc="-204" dirty="0">
                <a:solidFill>
                  <a:srgbClr val="4F4E4E"/>
                </a:solidFill>
                <a:latin typeface="Verdana"/>
                <a:cs typeface="Verdana"/>
              </a:rPr>
              <a:t> </a:t>
            </a:r>
            <a:r>
              <a:rPr sz="2000" spc="-90" dirty="0">
                <a:solidFill>
                  <a:srgbClr val="4F4E4E"/>
                </a:solidFill>
                <a:latin typeface="Verdana"/>
                <a:cs typeface="Verdana"/>
              </a:rPr>
              <a:t>on</a:t>
            </a:r>
            <a:r>
              <a:rPr sz="2000" spc="-200" dirty="0">
                <a:solidFill>
                  <a:srgbClr val="4F4E4E"/>
                </a:solidFill>
                <a:latin typeface="Verdana"/>
                <a:cs typeface="Verdana"/>
              </a:rPr>
              <a:t> </a:t>
            </a:r>
            <a:r>
              <a:rPr sz="2000" spc="-85" dirty="0">
                <a:solidFill>
                  <a:srgbClr val="4F4E4E"/>
                </a:solidFill>
                <a:latin typeface="Verdana"/>
                <a:cs typeface="Verdana"/>
              </a:rPr>
              <a:t>various</a:t>
            </a:r>
            <a:r>
              <a:rPr sz="2000" spc="-204" dirty="0">
                <a:solidFill>
                  <a:srgbClr val="4F4E4E"/>
                </a:solidFill>
                <a:latin typeface="Verdana"/>
                <a:cs typeface="Verdana"/>
              </a:rPr>
              <a:t> </a:t>
            </a:r>
            <a:r>
              <a:rPr sz="2000" spc="-65" dirty="0">
                <a:solidFill>
                  <a:srgbClr val="4F4E4E"/>
                </a:solidFill>
                <a:latin typeface="Verdana"/>
                <a:cs typeface="Verdana"/>
              </a:rPr>
              <a:t>factors</a:t>
            </a:r>
            <a:r>
              <a:rPr sz="2000" spc="-200" dirty="0">
                <a:solidFill>
                  <a:srgbClr val="4F4E4E"/>
                </a:solidFill>
                <a:latin typeface="Verdana"/>
                <a:cs typeface="Verdana"/>
              </a:rPr>
              <a:t> </a:t>
            </a:r>
            <a:r>
              <a:rPr sz="2000" spc="-130" dirty="0">
                <a:solidFill>
                  <a:srgbClr val="4F4E4E"/>
                </a:solidFill>
                <a:latin typeface="Verdana"/>
                <a:cs typeface="Verdana"/>
              </a:rPr>
              <a:t>(industry,  </a:t>
            </a:r>
            <a:r>
              <a:rPr sz="2000" spc="-140" dirty="0">
                <a:solidFill>
                  <a:srgbClr val="4F4E4E"/>
                </a:solidFill>
                <a:latin typeface="Verdana"/>
                <a:cs typeface="Verdana"/>
              </a:rPr>
              <a:t>country…)</a:t>
            </a:r>
            <a:r>
              <a:rPr sz="2000" spc="-195" dirty="0">
                <a:solidFill>
                  <a:srgbClr val="4F4E4E"/>
                </a:solidFill>
                <a:latin typeface="Verdana"/>
                <a:cs typeface="Verdana"/>
              </a:rPr>
              <a:t> </a:t>
            </a:r>
            <a:r>
              <a:rPr sz="2000" spc="-70" dirty="0">
                <a:solidFill>
                  <a:srgbClr val="4F4E4E"/>
                </a:solidFill>
                <a:latin typeface="Verdana"/>
                <a:cs typeface="Verdana"/>
              </a:rPr>
              <a:t>Need</a:t>
            </a:r>
            <a:r>
              <a:rPr sz="2000" spc="-190" dirty="0">
                <a:solidFill>
                  <a:srgbClr val="4F4E4E"/>
                </a:solidFill>
                <a:latin typeface="Verdana"/>
                <a:cs typeface="Verdana"/>
              </a:rPr>
              <a:t> </a:t>
            </a:r>
            <a:r>
              <a:rPr sz="2000" spc="-5" dirty="0">
                <a:solidFill>
                  <a:srgbClr val="4F4E4E"/>
                </a:solidFill>
                <a:latin typeface="Verdana"/>
                <a:cs typeface="Verdana"/>
              </a:rPr>
              <a:t>a</a:t>
            </a:r>
            <a:r>
              <a:rPr sz="2000" spc="-190" dirty="0">
                <a:solidFill>
                  <a:srgbClr val="4F4E4E"/>
                </a:solidFill>
                <a:latin typeface="Verdana"/>
                <a:cs typeface="Verdana"/>
              </a:rPr>
              <a:t> </a:t>
            </a:r>
            <a:r>
              <a:rPr sz="2000" spc="-130" dirty="0">
                <a:solidFill>
                  <a:srgbClr val="4F4E4E"/>
                </a:solidFill>
                <a:latin typeface="Verdana"/>
                <a:cs typeface="Verdana"/>
              </a:rPr>
              <a:t>mix</a:t>
            </a:r>
            <a:r>
              <a:rPr sz="2000" spc="-190" dirty="0">
                <a:solidFill>
                  <a:srgbClr val="4F4E4E"/>
                </a:solidFill>
                <a:latin typeface="Verdana"/>
                <a:cs typeface="Verdana"/>
              </a:rPr>
              <a:t> </a:t>
            </a:r>
            <a:r>
              <a:rPr sz="2000" spc="-55" dirty="0">
                <a:solidFill>
                  <a:srgbClr val="4F4E4E"/>
                </a:solidFill>
                <a:latin typeface="Verdana"/>
                <a:cs typeface="Verdana"/>
              </a:rPr>
              <a:t>of</a:t>
            </a:r>
            <a:r>
              <a:rPr sz="2000" spc="-195" dirty="0">
                <a:solidFill>
                  <a:srgbClr val="4F4E4E"/>
                </a:solidFill>
                <a:latin typeface="Verdana"/>
                <a:cs typeface="Verdana"/>
              </a:rPr>
              <a:t> </a:t>
            </a:r>
            <a:r>
              <a:rPr sz="2000" spc="-80" dirty="0">
                <a:solidFill>
                  <a:srgbClr val="4F4E4E"/>
                </a:solidFill>
                <a:latin typeface="Verdana"/>
                <a:cs typeface="Verdana"/>
              </a:rPr>
              <a:t>quantitative  </a:t>
            </a:r>
            <a:r>
              <a:rPr sz="2000" spc="-55" dirty="0">
                <a:solidFill>
                  <a:srgbClr val="4F4E4E"/>
                </a:solidFill>
                <a:latin typeface="Verdana"/>
                <a:cs typeface="Verdana"/>
              </a:rPr>
              <a:t>and </a:t>
            </a:r>
            <a:r>
              <a:rPr sz="2000" spc="-80" dirty="0">
                <a:solidFill>
                  <a:srgbClr val="4F4E4E"/>
                </a:solidFill>
                <a:latin typeface="Verdana"/>
                <a:cs typeface="Verdana"/>
              </a:rPr>
              <a:t>qualitative </a:t>
            </a:r>
            <a:r>
              <a:rPr sz="2000" spc="-65" dirty="0">
                <a:solidFill>
                  <a:srgbClr val="4F4E4E"/>
                </a:solidFill>
                <a:latin typeface="Verdana"/>
                <a:cs typeface="Verdana"/>
              </a:rPr>
              <a:t>analysis</a:t>
            </a:r>
            <a:r>
              <a:rPr sz="2000" spc="-425" dirty="0">
                <a:solidFill>
                  <a:srgbClr val="4F4E4E"/>
                </a:solidFill>
                <a:latin typeface="Verdana"/>
                <a:cs typeface="Verdana"/>
              </a:rPr>
              <a:t> </a:t>
            </a:r>
            <a:r>
              <a:rPr sz="2000" spc="-270" dirty="0">
                <a:solidFill>
                  <a:srgbClr val="4F4E4E"/>
                </a:solidFill>
                <a:latin typeface="Verdana"/>
                <a:cs typeface="Verdana"/>
              </a:rPr>
              <a:t>.</a:t>
            </a:r>
            <a:endParaRPr sz="2000">
              <a:latin typeface="Verdana"/>
              <a:cs typeface="Verdana"/>
            </a:endParaRPr>
          </a:p>
        </p:txBody>
      </p:sp>
      <p:sp>
        <p:nvSpPr>
          <p:cNvPr id="7" name="object 7"/>
          <p:cNvSpPr txBox="1"/>
          <p:nvPr/>
        </p:nvSpPr>
        <p:spPr>
          <a:xfrm>
            <a:off x="7303848" y="6063529"/>
            <a:ext cx="3680460" cy="452120"/>
          </a:xfrm>
          <a:prstGeom prst="rect">
            <a:avLst/>
          </a:prstGeom>
        </p:spPr>
        <p:txBody>
          <a:bodyPr vert="horz" wrap="square" lIns="0" tIns="12700" rIns="0" bIns="0" rtlCol="0">
            <a:spAutoFit/>
          </a:bodyPr>
          <a:lstStyle/>
          <a:p>
            <a:pPr marL="12700">
              <a:lnSpc>
                <a:spcPct val="100000"/>
              </a:lnSpc>
              <a:spcBef>
                <a:spcPts val="100"/>
              </a:spcBef>
            </a:pPr>
            <a:r>
              <a:rPr sz="2800" b="1" spc="-220" dirty="0">
                <a:solidFill>
                  <a:srgbClr val="4F4E4E"/>
                </a:solidFill>
                <a:latin typeface="Verdana"/>
                <a:cs typeface="Verdana"/>
              </a:rPr>
              <a:t>EXTERNAL</a:t>
            </a:r>
            <a:r>
              <a:rPr sz="2800" b="1" spc="-229" dirty="0">
                <a:solidFill>
                  <a:srgbClr val="4F4E4E"/>
                </a:solidFill>
                <a:latin typeface="Verdana"/>
                <a:cs typeface="Verdana"/>
              </a:rPr>
              <a:t> </a:t>
            </a:r>
            <a:r>
              <a:rPr sz="2800" b="1" spc="-175" dirty="0">
                <a:solidFill>
                  <a:srgbClr val="4F4E4E"/>
                </a:solidFill>
                <a:latin typeface="Verdana"/>
                <a:cs typeface="Verdana"/>
              </a:rPr>
              <a:t>FACTORS</a:t>
            </a:r>
            <a:endParaRPr sz="2800">
              <a:latin typeface="Verdana"/>
              <a:cs typeface="Verdana"/>
            </a:endParaRPr>
          </a:p>
        </p:txBody>
      </p:sp>
      <p:sp>
        <p:nvSpPr>
          <p:cNvPr id="8" name="object 8"/>
          <p:cNvSpPr txBox="1"/>
          <p:nvPr/>
        </p:nvSpPr>
        <p:spPr>
          <a:xfrm>
            <a:off x="6852900" y="7341384"/>
            <a:ext cx="4582160" cy="1435100"/>
          </a:xfrm>
          <a:prstGeom prst="rect">
            <a:avLst/>
          </a:prstGeom>
        </p:spPr>
        <p:txBody>
          <a:bodyPr vert="horz" wrap="square" lIns="0" tIns="12700" rIns="0" bIns="0" rtlCol="0">
            <a:spAutoFit/>
          </a:bodyPr>
          <a:lstStyle/>
          <a:p>
            <a:pPr marL="12700" marR="5080" indent="-635" algn="ctr">
              <a:lnSpc>
                <a:spcPct val="115599"/>
              </a:lnSpc>
              <a:spcBef>
                <a:spcPts val="100"/>
              </a:spcBef>
            </a:pPr>
            <a:r>
              <a:rPr sz="2000" spc="-50" dirty="0">
                <a:solidFill>
                  <a:srgbClr val="4F4E4E"/>
                </a:solidFill>
                <a:latin typeface="Verdana"/>
                <a:cs typeface="Verdana"/>
              </a:rPr>
              <a:t>Assessing </a:t>
            </a:r>
            <a:r>
              <a:rPr sz="2000" spc="-5" dirty="0">
                <a:solidFill>
                  <a:srgbClr val="4F4E4E"/>
                </a:solidFill>
                <a:latin typeface="Verdana"/>
                <a:cs typeface="Verdana"/>
              </a:rPr>
              <a:t>a </a:t>
            </a:r>
            <a:r>
              <a:rPr sz="2000" spc="-100" dirty="0">
                <a:solidFill>
                  <a:srgbClr val="4F4E4E"/>
                </a:solidFill>
                <a:latin typeface="Verdana"/>
                <a:cs typeface="Verdana"/>
              </a:rPr>
              <a:t>customers </a:t>
            </a:r>
            <a:r>
              <a:rPr sz="2000" spc="-110" dirty="0">
                <a:solidFill>
                  <a:srgbClr val="4F4E4E"/>
                </a:solidFill>
                <a:latin typeface="Verdana"/>
                <a:cs typeface="Verdana"/>
              </a:rPr>
              <a:t>risk </a:t>
            </a:r>
            <a:r>
              <a:rPr sz="2000" spc="-80" dirty="0">
                <a:solidFill>
                  <a:srgbClr val="4F4E4E"/>
                </a:solidFill>
                <a:latin typeface="Verdana"/>
                <a:cs typeface="Verdana"/>
              </a:rPr>
              <a:t>should be  </a:t>
            </a:r>
            <a:r>
              <a:rPr sz="2000" spc="-85" dirty="0">
                <a:solidFill>
                  <a:srgbClr val="4F4E4E"/>
                </a:solidFill>
                <a:latin typeface="Verdana"/>
                <a:cs typeface="Verdana"/>
              </a:rPr>
              <a:t>done </a:t>
            </a:r>
            <a:r>
              <a:rPr sz="2000" spc="-45" dirty="0">
                <a:solidFill>
                  <a:srgbClr val="4F4E4E"/>
                </a:solidFill>
                <a:latin typeface="Verdana"/>
                <a:cs typeface="Verdana"/>
              </a:rPr>
              <a:t>with </a:t>
            </a:r>
            <a:r>
              <a:rPr sz="2000" spc="-130" dirty="0">
                <a:solidFill>
                  <a:srgbClr val="4F4E4E"/>
                </a:solidFill>
                <a:latin typeface="Verdana"/>
                <a:cs typeface="Verdana"/>
              </a:rPr>
              <a:t>more </a:t>
            </a:r>
            <a:r>
              <a:rPr sz="2000" spc="-75" dirty="0">
                <a:solidFill>
                  <a:srgbClr val="4F4E4E"/>
                </a:solidFill>
                <a:latin typeface="Verdana"/>
                <a:cs typeface="Verdana"/>
              </a:rPr>
              <a:t>than </a:t>
            </a:r>
            <a:r>
              <a:rPr sz="2000" spc="-100" dirty="0">
                <a:solidFill>
                  <a:srgbClr val="4F4E4E"/>
                </a:solidFill>
                <a:latin typeface="Verdana"/>
                <a:cs typeface="Verdana"/>
              </a:rPr>
              <a:t>customers  </a:t>
            </a:r>
            <a:r>
              <a:rPr sz="2000" spc="-75" dirty="0">
                <a:solidFill>
                  <a:srgbClr val="4F4E4E"/>
                </a:solidFill>
                <a:latin typeface="Verdana"/>
                <a:cs typeface="Verdana"/>
              </a:rPr>
              <a:t>historical </a:t>
            </a:r>
            <a:r>
              <a:rPr sz="2000" spc="-85" dirty="0">
                <a:solidFill>
                  <a:srgbClr val="4F4E4E"/>
                </a:solidFill>
                <a:latin typeface="Verdana"/>
                <a:cs typeface="Verdana"/>
              </a:rPr>
              <a:t>data, </a:t>
            </a:r>
            <a:r>
              <a:rPr sz="2000" spc="-60" dirty="0">
                <a:solidFill>
                  <a:srgbClr val="4F4E4E"/>
                </a:solidFill>
                <a:latin typeface="Verdana"/>
                <a:cs typeface="Verdana"/>
              </a:rPr>
              <a:t>financial</a:t>
            </a:r>
            <a:r>
              <a:rPr sz="2000" spc="-535" dirty="0">
                <a:solidFill>
                  <a:srgbClr val="4F4E4E"/>
                </a:solidFill>
                <a:latin typeface="Verdana"/>
                <a:cs typeface="Verdana"/>
              </a:rPr>
              <a:t> </a:t>
            </a:r>
            <a:r>
              <a:rPr sz="2000" spc="-105" dirty="0">
                <a:solidFill>
                  <a:srgbClr val="4F4E4E"/>
                </a:solidFill>
                <a:latin typeface="Verdana"/>
                <a:cs typeface="Verdana"/>
              </a:rPr>
              <a:t>metrics </a:t>
            </a:r>
            <a:r>
              <a:rPr sz="2000" spc="-80" dirty="0">
                <a:solidFill>
                  <a:srgbClr val="4F4E4E"/>
                </a:solidFill>
                <a:latin typeface="Verdana"/>
                <a:cs typeface="Verdana"/>
              </a:rPr>
              <a:t>should  be </a:t>
            </a:r>
            <a:r>
              <a:rPr sz="2000" spc="-95" dirty="0">
                <a:solidFill>
                  <a:srgbClr val="4F4E4E"/>
                </a:solidFill>
                <a:latin typeface="Verdana"/>
                <a:cs typeface="Verdana"/>
              </a:rPr>
              <a:t>taken </a:t>
            </a:r>
            <a:r>
              <a:rPr sz="2000" spc="-330" dirty="0">
                <a:solidFill>
                  <a:srgbClr val="4F4E4E"/>
                </a:solidFill>
                <a:latin typeface="Verdana"/>
                <a:cs typeface="Verdana"/>
              </a:rPr>
              <a:t>I </a:t>
            </a:r>
            <a:r>
              <a:rPr sz="2000" spc="-90" dirty="0">
                <a:solidFill>
                  <a:srgbClr val="4F4E4E"/>
                </a:solidFill>
                <a:latin typeface="Verdana"/>
                <a:cs typeface="Verdana"/>
              </a:rPr>
              <a:t>not </a:t>
            </a:r>
            <a:r>
              <a:rPr sz="2000" spc="-5" dirty="0">
                <a:solidFill>
                  <a:srgbClr val="4F4E4E"/>
                </a:solidFill>
                <a:latin typeface="Verdana"/>
                <a:cs typeface="Verdana"/>
              </a:rPr>
              <a:t>a</a:t>
            </a:r>
            <a:r>
              <a:rPr sz="2000" spc="-340" dirty="0">
                <a:solidFill>
                  <a:srgbClr val="4F4E4E"/>
                </a:solidFill>
                <a:latin typeface="Verdana"/>
                <a:cs typeface="Verdana"/>
              </a:rPr>
              <a:t> </a:t>
            </a:r>
            <a:r>
              <a:rPr sz="2000" spc="-95" dirty="0">
                <a:solidFill>
                  <a:srgbClr val="4F4E4E"/>
                </a:solidFill>
                <a:latin typeface="Verdana"/>
                <a:cs typeface="Verdana"/>
              </a:rPr>
              <a:t>consideration.</a:t>
            </a:r>
            <a:endParaRPr sz="2000">
              <a:latin typeface="Verdana"/>
              <a:cs typeface="Verdana"/>
            </a:endParaRPr>
          </a:p>
        </p:txBody>
      </p:sp>
      <p:sp>
        <p:nvSpPr>
          <p:cNvPr id="9" name="object 9"/>
          <p:cNvSpPr txBox="1"/>
          <p:nvPr/>
        </p:nvSpPr>
        <p:spPr>
          <a:xfrm>
            <a:off x="13846497" y="6063529"/>
            <a:ext cx="2046605" cy="452120"/>
          </a:xfrm>
          <a:prstGeom prst="rect">
            <a:avLst/>
          </a:prstGeom>
        </p:spPr>
        <p:txBody>
          <a:bodyPr vert="horz" wrap="square" lIns="0" tIns="12700" rIns="0" bIns="0" rtlCol="0">
            <a:spAutoFit/>
          </a:bodyPr>
          <a:lstStyle/>
          <a:p>
            <a:pPr marL="12700">
              <a:lnSpc>
                <a:spcPct val="100000"/>
              </a:lnSpc>
              <a:spcBef>
                <a:spcPts val="100"/>
              </a:spcBef>
            </a:pPr>
            <a:r>
              <a:rPr sz="2800" b="1" spc="-180" dirty="0">
                <a:solidFill>
                  <a:srgbClr val="4F4E4E"/>
                </a:solidFill>
                <a:latin typeface="Verdana"/>
                <a:cs typeface="Verdana"/>
              </a:rPr>
              <a:t>NEW</a:t>
            </a:r>
            <a:r>
              <a:rPr sz="2800" b="1" spc="-275" dirty="0">
                <a:solidFill>
                  <a:srgbClr val="4F4E4E"/>
                </a:solidFill>
                <a:latin typeface="Verdana"/>
                <a:cs typeface="Verdana"/>
              </a:rPr>
              <a:t> </a:t>
            </a:r>
            <a:r>
              <a:rPr sz="2800" b="1" spc="-330" dirty="0">
                <a:solidFill>
                  <a:srgbClr val="4F4E4E"/>
                </a:solidFill>
                <a:latin typeface="Verdana"/>
                <a:cs typeface="Verdana"/>
              </a:rPr>
              <a:t>RISKS</a:t>
            </a:r>
            <a:endParaRPr sz="2800">
              <a:latin typeface="Verdana"/>
              <a:cs typeface="Verdana"/>
            </a:endParaRPr>
          </a:p>
        </p:txBody>
      </p:sp>
      <p:sp>
        <p:nvSpPr>
          <p:cNvPr id="10" name="object 10"/>
          <p:cNvSpPr txBox="1"/>
          <p:nvPr/>
        </p:nvSpPr>
        <p:spPr>
          <a:xfrm>
            <a:off x="12579518" y="7341384"/>
            <a:ext cx="4580255" cy="1787525"/>
          </a:xfrm>
          <a:prstGeom prst="rect">
            <a:avLst/>
          </a:prstGeom>
        </p:spPr>
        <p:txBody>
          <a:bodyPr vert="horz" wrap="square" lIns="0" tIns="12700" rIns="0" bIns="0" rtlCol="0">
            <a:spAutoFit/>
          </a:bodyPr>
          <a:lstStyle/>
          <a:p>
            <a:pPr marL="12065" marR="5080" indent="-635" algn="ctr">
              <a:lnSpc>
                <a:spcPct val="115599"/>
              </a:lnSpc>
              <a:spcBef>
                <a:spcPts val="100"/>
              </a:spcBef>
            </a:pPr>
            <a:r>
              <a:rPr sz="2000" spc="-10" dirty="0">
                <a:solidFill>
                  <a:srgbClr val="4F4E4E"/>
                </a:solidFill>
                <a:latin typeface="Verdana"/>
                <a:cs typeface="Verdana"/>
              </a:rPr>
              <a:t>New </a:t>
            </a:r>
            <a:r>
              <a:rPr sz="2000" spc="-100" dirty="0">
                <a:solidFill>
                  <a:srgbClr val="4F4E4E"/>
                </a:solidFill>
                <a:latin typeface="Verdana"/>
                <a:cs typeface="Verdana"/>
              </a:rPr>
              <a:t>risks </a:t>
            </a:r>
            <a:r>
              <a:rPr sz="2000" spc="-85" dirty="0">
                <a:solidFill>
                  <a:srgbClr val="4F4E4E"/>
                </a:solidFill>
                <a:latin typeface="Verdana"/>
                <a:cs typeface="Verdana"/>
              </a:rPr>
              <a:t>are </a:t>
            </a:r>
            <a:r>
              <a:rPr sz="2000" spc="-105" dirty="0">
                <a:solidFill>
                  <a:srgbClr val="4F4E4E"/>
                </a:solidFill>
                <a:latin typeface="Verdana"/>
                <a:cs typeface="Verdana"/>
              </a:rPr>
              <a:t>emerging </a:t>
            </a:r>
            <a:r>
              <a:rPr sz="2000" spc="-90" dirty="0">
                <a:solidFill>
                  <a:srgbClr val="4F4E4E"/>
                </a:solidFill>
                <a:latin typeface="Verdana"/>
                <a:cs typeface="Verdana"/>
              </a:rPr>
              <a:t>in </a:t>
            </a:r>
            <a:r>
              <a:rPr sz="2000" spc="-110" dirty="0">
                <a:solidFill>
                  <a:srgbClr val="4F4E4E"/>
                </a:solidFill>
                <a:latin typeface="Verdana"/>
                <a:cs typeface="Verdana"/>
              </a:rPr>
              <a:t>our </a:t>
            </a:r>
            <a:r>
              <a:rPr sz="2000" spc="-85" dirty="0">
                <a:solidFill>
                  <a:srgbClr val="4F4E4E"/>
                </a:solidFill>
                <a:latin typeface="Verdana"/>
                <a:cs typeface="Verdana"/>
              </a:rPr>
              <a:t>society  </a:t>
            </a:r>
            <a:r>
              <a:rPr sz="2000" spc="-100" dirty="0">
                <a:solidFill>
                  <a:srgbClr val="4F4E4E"/>
                </a:solidFill>
                <a:latin typeface="Verdana"/>
                <a:cs typeface="Verdana"/>
              </a:rPr>
              <a:t>making </a:t>
            </a:r>
            <a:r>
              <a:rPr sz="2000" spc="-90" dirty="0">
                <a:solidFill>
                  <a:srgbClr val="4F4E4E"/>
                </a:solidFill>
                <a:latin typeface="Verdana"/>
                <a:cs typeface="Verdana"/>
              </a:rPr>
              <a:t>credit </a:t>
            </a:r>
            <a:r>
              <a:rPr sz="2000" spc="-80" dirty="0">
                <a:solidFill>
                  <a:srgbClr val="4F4E4E"/>
                </a:solidFill>
                <a:latin typeface="Verdana"/>
                <a:cs typeface="Verdana"/>
              </a:rPr>
              <a:t>rating </a:t>
            </a:r>
            <a:r>
              <a:rPr sz="2000" spc="-5" dirty="0">
                <a:solidFill>
                  <a:srgbClr val="4F4E4E"/>
                </a:solidFill>
                <a:latin typeface="Verdana"/>
                <a:cs typeface="Verdana"/>
              </a:rPr>
              <a:t>a</a:t>
            </a:r>
            <a:r>
              <a:rPr sz="2000" spc="-505" dirty="0">
                <a:solidFill>
                  <a:srgbClr val="4F4E4E"/>
                </a:solidFill>
                <a:latin typeface="Verdana"/>
                <a:cs typeface="Verdana"/>
              </a:rPr>
              <a:t> </a:t>
            </a:r>
            <a:r>
              <a:rPr sz="2000" spc="-125" dirty="0">
                <a:solidFill>
                  <a:srgbClr val="4F4E4E"/>
                </a:solidFill>
                <a:latin typeface="Verdana"/>
                <a:cs typeface="Verdana"/>
              </a:rPr>
              <a:t>very </a:t>
            </a:r>
            <a:r>
              <a:rPr sz="2000" spc="-75" dirty="0">
                <a:solidFill>
                  <a:srgbClr val="4F4E4E"/>
                </a:solidFill>
                <a:latin typeface="Verdana"/>
                <a:cs typeface="Verdana"/>
              </a:rPr>
              <a:t>challenging  </a:t>
            </a:r>
            <a:r>
              <a:rPr sz="2000" spc="-120" dirty="0">
                <a:solidFill>
                  <a:srgbClr val="4F4E4E"/>
                </a:solidFill>
                <a:latin typeface="Verdana"/>
                <a:cs typeface="Verdana"/>
              </a:rPr>
              <a:t>task. </a:t>
            </a:r>
            <a:r>
              <a:rPr sz="2000" spc="-80" dirty="0">
                <a:solidFill>
                  <a:srgbClr val="4F4E4E"/>
                </a:solidFill>
                <a:latin typeface="Verdana"/>
                <a:cs typeface="Verdana"/>
              </a:rPr>
              <a:t>The </a:t>
            </a:r>
            <a:r>
              <a:rPr sz="2000" spc="-95" dirty="0">
                <a:solidFill>
                  <a:srgbClr val="4F4E4E"/>
                </a:solidFill>
                <a:latin typeface="Verdana"/>
                <a:cs typeface="Verdana"/>
              </a:rPr>
              <a:t>outbreak </a:t>
            </a:r>
            <a:r>
              <a:rPr sz="2000" spc="-55" dirty="0">
                <a:solidFill>
                  <a:srgbClr val="4F4E4E"/>
                </a:solidFill>
                <a:latin typeface="Verdana"/>
                <a:cs typeface="Verdana"/>
              </a:rPr>
              <a:t>of </a:t>
            </a:r>
            <a:r>
              <a:rPr sz="2000" spc="-100" dirty="0">
                <a:solidFill>
                  <a:srgbClr val="4F4E4E"/>
                </a:solidFill>
                <a:latin typeface="Verdana"/>
                <a:cs typeface="Verdana"/>
              </a:rPr>
              <a:t>the </a:t>
            </a:r>
            <a:r>
              <a:rPr sz="2000" spc="-80" dirty="0">
                <a:solidFill>
                  <a:srgbClr val="4F4E4E"/>
                </a:solidFill>
                <a:latin typeface="Verdana"/>
                <a:cs typeface="Verdana"/>
              </a:rPr>
              <a:t>pandemic </a:t>
            </a:r>
            <a:r>
              <a:rPr sz="2000" spc="-105" dirty="0">
                <a:solidFill>
                  <a:srgbClr val="4F4E4E"/>
                </a:solidFill>
                <a:latin typeface="Verdana"/>
                <a:cs typeface="Verdana"/>
              </a:rPr>
              <a:t>or  </a:t>
            </a:r>
            <a:r>
              <a:rPr sz="2000" spc="-100" dirty="0">
                <a:solidFill>
                  <a:srgbClr val="4F4E4E"/>
                </a:solidFill>
                <a:latin typeface="Verdana"/>
                <a:cs typeface="Verdana"/>
              </a:rPr>
              <a:t>environmental </a:t>
            </a:r>
            <a:r>
              <a:rPr sz="2000" spc="-70" dirty="0">
                <a:solidFill>
                  <a:srgbClr val="4F4E4E"/>
                </a:solidFill>
                <a:latin typeface="Verdana"/>
                <a:cs typeface="Verdana"/>
              </a:rPr>
              <a:t>changes </a:t>
            </a:r>
            <a:r>
              <a:rPr sz="2000" spc="-120" dirty="0">
                <a:solidFill>
                  <a:srgbClr val="4F4E4E"/>
                </a:solidFill>
                <a:latin typeface="Verdana"/>
                <a:cs typeface="Verdana"/>
              </a:rPr>
              <a:t>make </a:t>
            </a:r>
            <a:r>
              <a:rPr sz="2000" spc="-90" dirty="0">
                <a:solidFill>
                  <a:srgbClr val="4F4E4E"/>
                </a:solidFill>
                <a:latin typeface="Verdana"/>
                <a:cs typeface="Verdana"/>
              </a:rPr>
              <a:t>credit  </a:t>
            </a:r>
            <a:r>
              <a:rPr sz="2000" spc="-80" dirty="0">
                <a:solidFill>
                  <a:srgbClr val="4F4E4E"/>
                </a:solidFill>
                <a:latin typeface="Verdana"/>
                <a:cs typeface="Verdana"/>
              </a:rPr>
              <a:t>scores </a:t>
            </a:r>
            <a:r>
              <a:rPr sz="2000" spc="-90" dirty="0">
                <a:solidFill>
                  <a:srgbClr val="4F4E4E"/>
                </a:solidFill>
                <a:latin typeface="Verdana"/>
                <a:cs typeface="Verdana"/>
              </a:rPr>
              <a:t>highly</a:t>
            </a:r>
            <a:r>
              <a:rPr sz="2000" spc="-300" dirty="0">
                <a:solidFill>
                  <a:srgbClr val="4F4E4E"/>
                </a:solidFill>
                <a:latin typeface="Verdana"/>
                <a:cs typeface="Verdana"/>
              </a:rPr>
              <a:t> </a:t>
            </a:r>
            <a:r>
              <a:rPr sz="2000" spc="-90" dirty="0">
                <a:solidFill>
                  <a:srgbClr val="4F4E4E"/>
                </a:solidFill>
                <a:latin typeface="Verdana"/>
                <a:cs typeface="Verdana"/>
              </a:rPr>
              <a:t>umpredictable</a:t>
            </a:r>
            <a:endParaRPr sz="2000">
              <a:latin typeface="Verdana"/>
              <a:cs typeface="Verdana"/>
            </a:endParaRPr>
          </a:p>
        </p:txBody>
      </p:sp>
      <p:sp>
        <p:nvSpPr>
          <p:cNvPr id="11" name="object 11"/>
          <p:cNvSpPr/>
          <p:nvPr/>
        </p:nvSpPr>
        <p:spPr>
          <a:xfrm>
            <a:off x="1028700" y="7017021"/>
            <a:ext cx="4774254" cy="28575"/>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6754276" y="6988461"/>
            <a:ext cx="4774254" cy="28575"/>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12479852" y="6959871"/>
            <a:ext cx="4774254" cy="28575"/>
          </a:xfrm>
          <a:prstGeom prst="rect">
            <a:avLst/>
          </a:prstGeom>
          <a:blipFill>
            <a:blip r:embed="rId5" cstate="print"/>
            <a:stretch>
              <a:fillRect/>
            </a:stretch>
          </a:blipFill>
        </p:spPr>
        <p:txBody>
          <a:bodyPr wrap="square" lIns="0" tIns="0" rIns="0" bIns="0" rtlCol="0"/>
          <a:lstStyle/>
          <a:p>
            <a:endParaRPr/>
          </a:p>
        </p:txBody>
      </p:sp>
      <p:grpSp>
        <p:nvGrpSpPr>
          <p:cNvPr id="14" name="object 14"/>
          <p:cNvGrpSpPr/>
          <p:nvPr/>
        </p:nvGrpSpPr>
        <p:grpSpPr>
          <a:xfrm>
            <a:off x="2951695" y="4373788"/>
            <a:ext cx="933450" cy="933450"/>
            <a:chOff x="2951695" y="4373788"/>
            <a:chExt cx="933450" cy="933450"/>
          </a:xfrm>
        </p:grpSpPr>
        <p:sp>
          <p:nvSpPr>
            <p:cNvPr id="15" name="object 15"/>
            <p:cNvSpPr/>
            <p:nvPr/>
          </p:nvSpPr>
          <p:spPr>
            <a:xfrm>
              <a:off x="2951695" y="4373788"/>
              <a:ext cx="933450" cy="933450"/>
            </a:xfrm>
            <a:custGeom>
              <a:avLst/>
              <a:gdLst/>
              <a:ahLst/>
              <a:cxnLst/>
              <a:rect l="l" t="t" r="r" b="b"/>
              <a:pathLst>
                <a:path w="933450" h="933450">
                  <a:moveTo>
                    <a:pt x="466724" y="933449"/>
                  </a:moveTo>
                  <a:lnTo>
                    <a:pt x="420978" y="931202"/>
                  </a:lnTo>
                  <a:lnTo>
                    <a:pt x="375670" y="924481"/>
                  </a:lnTo>
                  <a:lnTo>
                    <a:pt x="331242" y="913352"/>
                  </a:lnTo>
                  <a:lnTo>
                    <a:pt x="288116" y="897922"/>
                  </a:lnTo>
                  <a:lnTo>
                    <a:pt x="246712" y="878339"/>
                  </a:lnTo>
                  <a:lnTo>
                    <a:pt x="207425" y="854791"/>
                  </a:lnTo>
                  <a:lnTo>
                    <a:pt x="170637" y="827509"/>
                  </a:lnTo>
                  <a:lnTo>
                    <a:pt x="136700" y="796749"/>
                  </a:lnTo>
                  <a:lnTo>
                    <a:pt x="105941" y="762811"/>
                  </a:lnTo>
                  <a:lnTo>
                    <a:pt x="78657" y="726024"/>
                  </a:lnTo>
                  <a:lnTo>
                    <a:pt x="55110" y="686737"/>
                  </a:lnTo>
                  <a:lnTo>
                    <a:pt x="35527" y="645333"/>
                  </a:lnTo>
                  <a:lnTo>
                    <a:pt x="20096" y="602207"/>
                  </a:lnTo>
                  <a:lnTo>
                    <a:pt x="8967" y="557779"/>
                  </a:lnTo>
                  <a:lnTo>
                    <a:pt x="2247" y="512471"/>
                  </a:lnTo>
                  <a:lnTo>
                    <a:pt x="0" y="466724"/>
                  </a:lnTo>
                  <a:lnTo>
                    <a:pt x="140" y="455267"/>
                  </a:lnTo>
                  <a:lnTo>
                    <a:pt x="3510" y="409589"/>
                  </a:lnTo>
                  <a:lnTo>
                    <a:pt x="11340" y="364461"/>
                  </a:lnTo>
                  <a:lnTo>
                    <a:pt x="23557" y="320319"/>
                  </a:lnTo>
                  <a:lnTo>
                    <a:pt x="40041" y="277585"/>
                  </a:lnTo>
                  <a:lnTo>
                    <a:pt x="60635" y="236674"/>
                  </a:lnTo>
                  <a:lnTo>
                    <a:pt x="85139" y="197978"/>
                  </a:lnTo>
                  <a:lnTo>
                    <a:pt x="113318" y="161870"/>
                  </a:lnTo>
                  <a:lnTo>
                    <a:pt x="144901" y="128698"/>
                  </a:lnTo>
                  <a:lnTo>
                    <a:pt x="179583" y="98781"/>
                  </a:lnTo>
                  <a:lnTo>
                    <a:pt x="217030" y="72408"/>
                  </a:lnTo>
                  <a:lnTo>
                    <a:pt x="256883" y="49833"/>
                  </a:lnTo>
                  <a:lnTo>
                    <a:pt x="298756" y="31272"/>
                  </a:lnTo>
                  <a:lnTo>
                    <a:pt x="342246" y="16905"/>
                  </a:lnTo>
                  <a:lnTo>
                    <a:pt x="386935" y="6870"/>
                  </a:lnTo>
                  <a:lnTo>
                    <a:pt x="432394" y="1264"/>
                  </a:lnTo>
                  <a:lnTo>
                    <a:pt x="466724" y="0"/>
                  </a:lnTo>
                  <a:lnTo>
                    <a:pt x="478182" y="140"/>
                  </a:lnTo>
                  <a:lnTo>
                    <a:pt x="523860" y="3510"/>
                  </a:lnTo>
                  <a:lnTo>
                    <a:pt x="568988" y="11340"/>
                  </a:lnTo>
                  <a:lnTo>
                    <a:pt x="613130" y="23557"/>
                  </a:lnTo>
                  <a:lnTo>
                    <a:pt x="655864" y="40041"/>
                  </a:lnTo>
                  <a:lnTo>
                    <a:pt x="696775" y="60635"/>
                  </a:lnTo>
                  <a:lnTo>
                    <a:pt x="735471" y="85139"/>
                  </a:lnTo>
                  <a:lnTo>
                    <a:pt x="771579" y="113318"/>
                  </a:lnTo>
                  <a:lnTo>
                    <a:pt x="804751" y="144901"/>
                  </a:lnTo>
                  <a:lnTo>
                    <a:pt x="834668" y="179583"/>
                  </a:lnTo>
                  <a:lnTo>
                    <a:pt x="861040" y="217030"/>
                  </a:lnTo>
                  <a:lnTo>
                    <a:pt x="883616" y="256883"/>
                  </a:lnTo>
                  <a:lnTo>
                    <a:pt x="902177" y="298756"/>
                  </a:lnTo>
                  <a:lnTo>
                    <a:pt x="916544" y="342246"/>
                  </a:lnTo>
                  <a:lnTo>
                    <a:pt x="926579" y="386935"/>
                  </a:lnTo>
                  <a:lnTo>
                    <a:pt x="932185" y="432394"/>
                  </a:lnTo>
                  <a:lnTo>
                    <a:pt x="933449" y="466724"/>
                  </a:lnTo>
                  <a:lnTo>
                    <a:pt x="933309" y="478182"/>
                  </a:lnTo>
                  <a:lnTo>
                    <a:pt x="929939" y="523860"/>
                  </a:lnTo>
                  <a:lnTo>
                    <a:pt x="922108" y="568988"/>
                  </a:lnTo>
                  <a:lnTo>
                    <a:pt x="909892" y="613130"/>
                  </a:lnTo>
                  <a:lnTo>
                    <a:pt x="893407" y="655864"/>
                  </a:lnTo>
                  <a:lnTo>
                    <a:pt x="872814" y="696775"/>
                  </a:lnTo>
                  <a:lnTo>
                    <a:pt x="848309" y="735471"/>
                  </a:lnTo>
                  <a:lnTo>
                    <a:pt x="820131" y="771579"/>
                  </a:lnTo>
                  <a:lnTo>
                    <a:pt x="788548" y="804751"/>
                  </a:lnTo>
                  <a:lnTo>
                    <a:pt x="753865" y="834668"/>
                  </a:lnTo>
                  <a:lnTo>
                    <a:pt x="716419" y="861040"/>
                  </a:lnTo>
                  <a:lnTo>
                    <a:pt x="676566" y="883616"/>
                  </a:lnTo>
                  <a:lnTo>
                    <a:pt x="634693" y="902177"/>
                  </a:lnTo>
                  <a:lnTo>
                    <a:pt x="591203" y="916544"/>
                  </a:lnTo>
                  <a:lnTo>
                    <a:pt x="546514" y="926579"/>
                  </a:lnTo>
                  <a:lnTo>
                    <a:pt x="501055" y="932185"/>
                  </a:lnTo>
                  <a:lnTo>
                    <a:pt x="466724" y="933449"/>
                  </a:lnTo>
                  <a:close/>
                </a:path>
              </a:pathLst>
            </a:custGeom>
            <a:solidFill>
              <a:srgbClr val="FBAF03"/>
            </a:solidFill>
          </p:spPr>
          <p:txBody>
            <a:bodyPr wrap="square" lIns="0" tIns="0" rIns="0" bIns="0" rtlCol="0"/>
            <a:lstStyle/>
            <a:p>
              <a:endParaRPr/>
            </a:p>
          </p:txBody>
        </p:sp>
        <p:sp>
          <p:nvSpPr>
            <p:cNvPr id="16" name="object 16"/>
            <p:cNvSpPr/>
            <p:nvPr/>
          </p:nvSpPr>
          <p:spPr>
            <a:xfrm>
              <a:off x="3288289" y="4669801"/>
              <a:ext cx="257175" cy="342900"/>
            </a:xfrm>
            <a:custGeom>
              <a:avLst/>
              <a:gdLst/>
              <a:ahLst/>
              <a:cxnLst/>
              <a:rect l="l" t="t" r="r" b="b"/>
              <a:pathLst>
                <a:path w="257175" h="342900">
                  <a:moveTo>
                    <a:pt x="78616" y="114299"/>
                  </a:moveTo>
                  <a:lnTo>
                    <a:pt x="48132" y="114299"/>
                  </a:lnTo>
                  <a:lnTo>
                    <a:pt x="48132" y="81642"/>
                  </a:lnTo>
                  <a:lnTo>
                    <a:pt x="54439" y="49873"/>
                  </a:lnTo>
                  <a:lnTo>
                    <a:pt x="71637" y="23921"/>
                  </a:lnTo>
                  <a:lnTo>
                    <a:pt x="97137" y="6419"/>
                  </a:lnTo>
                  <a:lnTo>
                    <a:pt x="128352" y="0"/>
                  </a:lnTo>
                  <a:lnTo>
                    <a:pt x="159568" y="6419"/>
                  </a:lnTo>
                  <a:lnTo>
                    <a:pt x="185068" y="23921"/>
                  </a:lnTo>
                  <a:lnTo>
                    <a:pt x="189775" y="31024"/>
                  </a:lnTo>
                  <a:lnTo>
                    <a:pt x="128352" y="31024"/>
                  </a:lnTo>
                  <a:lnTo>
                    <a:pt x="109007" y="35006"/>
                  </a:lnTo>
                  <a:lnTo>
                    <a:pt x="93196" y="45862"/>
                  </a:lnTo>
                  <a:lnTo>
                    <a:pt x="82529" y="61954"/>
                  </a:lnTo>
                  <a:lnTo>
                    <a:pt x="78616" y="81642"/>
                  </a:lnTo>
                  <a:lnTo>
                    <a:pt x="78616" y="114299"/>
                  </a:lnTo>
                  <a:close/>
                </a:path>
                <a:path w="257175" h="342900">
                  <a:moveTo>
                    <a:pt x="208573" y="114299"/>
                  </a:moveTo>
                  <a:lnTo>
                    <a:pt x="178089" y="114299"/>
                  </a:lnTo>
                  <a:lnTo>
                    <a:pt x="178089" y="81642"/>
                  </a:lnTo>
                  <a:lnTo>
                    <a:pt x="174176" y="61954"/>
                  </a:lnTo>
                  <a:lnTo>
                    <a:pt x="163509" y="45862"/>
                  </a:lnTo>
                  <a:lnTo>
                    <a:pt x="147698" y="35006"/>
                  </a:lnTo>
                  <a:lnTo>
                    <a:pt x="128352" y="31024"/>
                  </a:lnTo>
                  <a:lnTo>
                    <a:pt x="189775" y="31024"/>
                  </a:lnTo>
                  <a:lnTo>
                    <a:pt x="202266" y="49873"/>
                  </a:lnTo>
                  <a:lnTo>
                    <a:pt x="208573" y="81642"/>
                  </a:lnTo>
                  <a:lnTo>
                    <a:pt x="208573" y="114299"/>
                  </a:lnTo>
                  <a:close/>
                </a:path>
                <a:path w="257175" h="342900">
                  <a:moveTo>
                    <a:pt x="224617" y="342899"/>
                  </a:moveTo>
                  <a:lnTo>
                    <a:pt x="32088" y="342899"/>
                  </a:lnTo>
                  <a:lnTo>
                    <a:pt x="19595" y="340334"/>
                  </a:lnTo>
                  <a:lnTo>
                    <a:pt x="9395" y="333337"/>
                  </a:lnTo>
                  <a:lnTo>
                    <a:pt x="2520" y="322957"/>
                  </a:lnTo>
                  <a:lnTo>
                    <a:pt x="0" y="310242"/>
                  </a:lnTo>
                  <a:lnTo>
                    <a:pt x="0" y="146957"/>
                  </a:lnTo>
                  <a:lnTo>
                    <a:pt x="2520" y="134242"/>
                  </a:lnTo>
                  <a:lnTo>
                    <a:pt x="9395" y="123862"/>
                  </a:lnTo>
                  <a:lnTo>
                    <a:pt x="19595" y="116865"/>
                  </a:lnTo>
                  <a:lnTo>
                    <a:pt x="32088" y="114299"/>
                  </a:lnTo>
                  <a:lnTo>
                    <a:pt x="224617" y="114299"/>
                  </a:lnTo>
                  <a:lnTo>
                    <a:pt x="237110" y="116865"/>
                  </a:lnTo>
                  <a:lnTo>
                    <a:pt x="247310" y="123862"/>
                  </a:lnTo>
                  <a:lnTo>
                    <a:pt x="254185" y="134242"/>
                  </a:lnTo>
                  <a:lnTo>
                    <a:pt x="256705" y="146957"/>
                  </a:lnTo>
                  <a:lnTo>
                    <a:pt x="256705" y="195942"/>
                  </a:lnTo>
                  <a:lnTo>
                    <a:pt x="128352" y="195942"/>
                  </a:lnTo>
                  <a:lnTo>
                    <a:pt x="115859" y="198508"/>
                  </a:lnTo>
                  <a:lnTo>
                    <a:pt x="105660" y="205505"/>
                  </a:lnTo>
                  <a:lnTo>
                    <a:pt x="98785" y="215885"/>
                  </a:lnTo>
                  <a:lnTo>
                    <a:pt x="96264" y="228599"/>
                  </a:lnTo>
                  <a:lnTo>
                    <a:pt x="98785" y="241314"/>
                  </a:lnTo>
                  <a:lnTo>
                    <a:pt x="105660" y="251694"/>
                  </a:lnTo>
                  <a:lnTo>
                    <a:pt x="115859" y="258691"/>
                  </a:lnTo>
                  <a:lnTo>
                    <a:pt x="128352" y="261256"/>
                  </a:lnTo>
                  <a:lnTo>
                    <a:pt x="256705" y="261256"/>
                  </a:lnTo>
                  <a:lnTo>
                    <a:pt x="256705" y="310242"/>
                  </a:lnTo>
                  <a:lnTo>
                    <a:pt x="254185" y="322957"/>
                  </a:lnTo>
                  <a:lnTo>
                    <a:pt x="247310" y="333337"/>
                  </a:lnTo>
                  <a:lnTo>
                    <a:pt x="237110" y="340334"/>
                  </a:lnTo>
                  <a:lnTo>
                    <a:pt x="224617" y="342899"/>
                  </a:lnTo>
                  <a:close/>
                </a:path>
                <a:path w="257175" h="342900">
                  <a:moveTo>
                    <a:pt x="256705" y="261256"/>
                  </a:moveTo>
                  <a:lnTo>
                    <a:pt x="128352" y="261256"/>
                  </a:lnTo>
                  <a:lnTo>
                    <a:pt x="140846" y="258691"/>
                  </a:lnTo>
                  <a:lnTo>
                    <a:pt x="151045" y="251694"/>
                  </a:lnTo>
                  <a:lnTo>
                    <a:pt x="157920" y="241314"/>
                  </a:lnTo>
                  <a:lnTo>
                    <a:pt x="160441" y="228599"/>
                  </a:lnTo>
                  <a:lnTo>
                    <a:pt x="157920" y="215885"/>
                  </a:lnTo>
                  <a:lnTo>
                    <a:pt x="151045" y="205505"/>
                  </a:lnTo>
                  <a:lnTo>
                    <a:pt x="140846" y="198508"/>
                  </a:lnTo>
                  <a:lnTo>
                    <a:pt x="128352" y="195942"/>
                  </a:lnTo>
                  <a:lnTo>
                    <a:pt x="256705" y="195942"/>
                  </a:lnTo>
                  <a:lnTo>
                    <a:pt x="256705" y="261256"/>
                  </a:lnTo>
                  <a:close/>
                </a:path>
              </a:pathLst>
            </a:custGeom>
            <a:solidFill>
              <a:srgbClr val="4F4E4E"/>
            </a:solidFill>
          </p:spPr>
          <p:txBody>
            <a:bodyPr wrap="square" lIns="0" tIns="0" rIns="0" bIns="0" rtlCol="0"/>
            <a:lstStyle/>
            <a:p>
              <a:endParaRPr/>
            </a:p>
          </p:txBody>
        </p:sp>
      </p:grpSp>
      <p:grpSp>
        <p:nvGrpSpPr>
          <p:cNvPr id="17" name="object 17"/>
          <p:cNvGrpSpPr/>
          <p:nvPr/>
        </p:nvGrpSpPr>
        <p:grpSpPr>
          <a:xfrm>
            <a:off x="8677290" y="4373788"/>
            <a:ext cx="933450" cy="933450"/>
            <a:chOff x="8677290" y="4373788"/>
            <a:chExt cx="933450" cy="933450"/>
          </a:xfrm>
        </p:grpSpPr>
        <p:sp>
          <p:nvSpPr>
            <p:cNvPr id="18" name="object 18"/>
            <p:cNvSpPr/>
            <p:nvPr/>
          </p:nvSpPr>
          <p:spPr>
            <a:xfrm>
              <a:off x="8677290" y="4373788"/>
              <a:ext cx="933450" cy="933450"/>
            </a:xfrm>
            <a:custGeom>
              <a:avLst/>
              <a:gdLst/>
              <a:ahLst/>
              <a:cxnLst/>
              <a:rect l="l" t="t" r="r" b="b"/>
              <a:pathLst>
                <a:path w="933450" h="933450">
                  <a:moveTo>
                    <a:pt x="466724" y="933449"/>
                  </a:moveTo>
                  <a:lnTo>
                    <a:pt x="420978" y="931202"/>
                  </a:lnTo>
                  <a:lnTo>
                    <a:pt x="375670" y="924481"/>
                  </a:lnTo>
                  <a:lnTo>
                    <a:pt x="331242" y="913352"/>
                  </a:lnTo>
                  <a:lnTo>
                    <a:pt x="288116" y="897922"/>
                  </a:lnTo>
                  <a:lnTo>
                    <a:pt x="246712" y="878339"/>
                  </a:lnTo>
                  <a:lnTo>
                    <a:pt x="207425" y="854791"/>
                  </a:lnTo>
                  <a:lnTo>
                    <a:pt x="170637" y="827509"/>
                  </a:lnTo>
                  <a:lnTo>
                    <a:pt x="136700" y="796749"/>
                  </a:lnTo>
                  <a:lnTo>
                    <a:pt x="105941" y="762811"/>
                  </a:lnTo>
                  <a:lnTo>
                    <a:pt x="78657" y="726024"/>
                  </a:lnTo>
                  <a:lnTo>
                    <a:pt x="55110" y="686737"/>
                  </a:lnTo>
                  <a:lnTo>
                    <a:pt x="35527" y="645333"/>
                  </a:lnTo>
                  <a:lnTo>
                    <a:pt x="20096" y="602207"/>
                  </a:lnTo>
                  <a:lnTo>
                    <a:pt x="8967" y="557779"/>
                  </a:lnTo>
                  <a:lnTo>
                    <a:pt x="2247" y="512471"/>
                  </a:lnTo>
                  <a:lnTo>
                    <a:pt x="0" y="466724"/>
                  </a:lnTo>
                  <a:lnTo>
                    <a:pt x="140" y="455267"/>
                  </a:lnTo>
                  <a:lnTo>
                    <a:pt x="3510" y="409589"/>
                  </a:lnTo>
                  <a:lnTo>
                    <a:pt x="11340" y="364461"/>
                  </a:lnTo>
                  <a:lnTo>
                    <a:pt x="23557" y="320319"/>
                  </a:lnTo>
                  <a:lnTo>
                    <a:pt x="40041" y="277585"/>
                  </a:lnTo>
                  <a:lnTo>
                    <a:pt x="60635" y="236674"/>
                  </a:lnTo>
                  <a:lnTo>
                    <a:pt x="85139" y="197978"/>
                  </a:lnTo>
                  <a:lnTo>
                    <a:pt x="113318" y="161870"/>
                  </a:lnTo>
                  <a:lnTo>
                    <a:pt x="144901" y="128698"/>
                  </a:lnTo>
                  <a:lnTo>
                    <a:pt x="179583" y="98781"/>
                  </a:lnTo>
                  <a:lnTo>
                    <a:pt x="217030" y="72408"/>
                  </a:lnTo>
                  <a:lnTo>
                    <a:pt x="256883" y="49833"/>
                  </a:lnTo>
                  <a:lnTo>
                    <a:pt x="298756" y="31272"/>
                  </a:lnTo>
                  <a:lnTo>
                    <a:pt x="342246" y="16905"/>
                  </a:lnTo>
                  <a:lnTo>
                    <a:pt x="386935" y="6870"/>
                  </a:lnTo>
                  <a:lnTo>
                    <a:pt x="432394" y="1264"/>
                  </a:lnTo>
                  <a:lnTo>
                    <a:pt x="466724" y="0"/>
                  </a:lnTo>
                  <a:lnTo>
                    <a:pt x="478182" y="140"/>
                  </a:lnTo>
                  <a:lnTo>
                    <a:pt x="523860" y="3510"/>
                  </a:lnTo>
                  <a:lnTo>
                    <a:pt x="568988" y="11340"/>
                  </a:lnTo>
                  <a:lnTo>
                    <a:pt x="613130" y="23557"/>
                  </a:lnTo>
                  <a:lnTo>
                    <a:pt x="655864" y="40041"/>
                  </a:lnTo>
                  <a:lnTo>
                    <a:pt x="696775" y="60635"/>
                  </a:lnTo>
                  <a:lnTo>
                    <a:pt x="735471" y="85139"/>
                  </a:lnTo>
                  <a:lnTo>
                    <a:pt x="771579" y="113318"/>
                  </a:lnTo>
                  <a:lnTo>
                    <a:pt x="804751" y="144901"/>
                  </a:lnTo>
                  <a:lnTo>
                    <a:pt x="834668" y="179583"/>
                  </a:lnTo>
                  <a:lnTo>
                    <a:pt x="861040" y="217030"/>
                  </a:lnTo>
                  <a:lnTo>
                    <a:pt x="883616" y="256883"/>
                  </a:lnTo>
                  <a:lnTo>
                    <a:pt x="902177" y="298756"/>
                  </a:lnTo>
                  <a:lnTo>
                    <a:pt x="916544" y="342246"/>
                  </a:lnTo>
                  <a:lnTo>
                    <a:pt x="926579" y="386935"/>
                  </a:lnTo>
                  <a:lnTo>
                    <a:pt x="932185" y="432394"/>
                  </a:lnTo>
                  <a:lnTo>
                    <a:pt x="933449" y="466724"/>
                  </a:lnTo>
                  <a:lnTo>
                    <a:pt x="933309" y="478182"/>
                  </a:lnTo>
                  <a:lnTo>
                    <a:pt x="929939" y="523860"/>
                  </a:lnTo>
                  <a:lnTo>
                    <a:pt x="922108" y="568988"/>
                  </a:lnTo>
                  <a:lnTo>
                    <a:pt x="909892" y="613130"/>
                  </a:lnTo>
                  <a:lnTo>
                    <a:pt x="893407" y="655864"/>
                  </a:lnTo>
                  <a:lnTo>
                    <a:pt x="872814" y="696775"/>
                  </a:lnTo>
                  <a:lnTo>
                    <a:pt x="848309" y="735471"/>
                  </a:lnTo>
                  <a:lnTo>
                    <a:pt x="820131" y="771579"/>
                  </a:lnTo>
                  <a:lnTo>
                    <a:pt x="788548" y="804751"/>
                  </a:lnTo>
                  <a:lnTo>
                    <a:pt x="753865" y="834668"/>
                  </a:lnTo>
                  <a:lnTo>
                    <a:pt x="716419" y="861040"/>
                  </a:lnTo>
                  <a:lnTo>
                    <a:pt x="676566" y="883616"/>
                  </a:lnTo>
                  <a:lnTo>
                    <a:pt x="634693" y="902177"/>
                  </a:lnTo>
                  <a:lnTo>
                    <a:pt x="591203" y="916544"/>
                  </a:lnTo>
                  <a:lnTo>
                    <a:pt x="546514" y="926579"/>
                  </a:lnTo>
                  <a:lnTo>
                    <a:pt x="501055" y="932185"/>
                  </a:lnTo>
                  <a:lnTo>
                    <a:pt x="466724" y="933449"/>
                  </a:lnTo>
                  <a:close/>
                </a:path>
              </a:pathLst>
            </a:custGeom>
            <a:solidFill>
              <a:srgbClr val="FBAF03"/>
            </a:solidFill>
          </p:spPr>
          <p:txBody>
            <a:bodyPr wrap="square" lIns="0" tIns="0" rIns="0" bIns="0" rtlCol="0"/>
            <a:lstStyle/>
            <a:p>
              <a:endParaRPr/>
            </a:p>
          </p:txBody>
        </p:sp>
        <p:sp>
          <p:nvSpPr>
            <p:cNvPr id="19" name="object 19"/>
            <p:cNvSpPr/>
            <p:nvPr/>
          </p:nvSpPr>
          <p:spPr>
            <a:xfrm>
              <a:off x="8961421" y="4632082"/>
              <a:ext cx="361315" cy="419100"/>
            </a:xfrm>
            <a:custGeom>
              <a:avLst/>
              <a:gdLst/>
              <a:ahLst/>
              <a:cxnLst/>
              <a:rect l="l" t="t" r="r" b="b"/>
              <a:pathLst>
                <a:path w="361315" h="419100">
                  <a:moveTo>
                    <a:pt x="180491" y="122365"/>
                  </a:moveTo>
                  <a:lnTo>
                    <a:pt x="157088" y="117551"/>
                  </a:lnTo>
                  <a:lnTo>
                    <a:pt x="137963" y="104430"/>
                  </a:lnTo>
                  <a:lnTo>
                    <a:pt x="125060" y="84981"/>
                  </a:lnTo>
                  <a:lnTo>
                    <a:pt x="120327" y="61182"/>
                  </a:lnTo>
                  <a:lnTo>
                    <a:pt x="125060" y="37383"/>
                  </a:lnTo>
                  <a:lnTo>
                    <a:pt x="137963" y="17934"/>
                  </a:lnTo>
                  <a:lnTo>
                    <a:pt x="157088" y="4813"/>
                  </a:lnTo>
                  <a:lnTo>
                    <a:pt x="180491" y="0"/>
                  </a:lnTo>
                  <a:lnTo>
                    <a:pt x="203894" y="4813"/>
                  </a:lnTo>
                  <a:lnTo>
                    <a:pt x="223019" y="17934"/>
                  </a:lnTo>
                  <a:lnTo>
                    <a:pt x="235922" y="37383"/>
                  </a:lnTo>
                  <a:lnTo>
                    <a:pt x="240655" y="61182"/>
                  </a:lnTo>
                  <a:lnTo>
                    <a:pt x="235922" y="84981"/>
                  </a:lnTo>
                  <a:lnTo>
                    <a:pt x="223019" y="104430"/>
                  </a:lnTo>
                  <a:lnTo>
                    <a:pt x="203894" y="117551"/>
                  </a:lnTo>
                  <a:lnTo>
                    <a:pt x="180491" y="122365"/>
                  </a:lnTo>
                  <a:close/>
                </a:path>
                <a:path w="361315" h="419100">
                  <a:moveTo>
                    <a:pt x="180491" y="418998"/>
                  </a:moveTo>
                  <a:lnTo>
                    <a:pt x="142094" y="388816"/>
                  </a:lnTo>
                  <a:lnTo>
                    <a:pt x="98631" y="366062"/>
                  </a:lnTo>
                  <a:lnTo>
                    <a:pt x="50974" y="351702"/>
                  </a:lnTo>
                  <a:lnTo>
                    <a:pt x="0" y="346700"/>
                  </a:lnTo>
                  <a:lnTo>
                    <a:pt x="0" y="122365"/>
                  </a:lnTo>
                  <a:lnTo>
                    <a:pt x="50974" y="127366"/>
                  </a:lnTo>
                  <a:lnTo>
                    <a:pt x="98631" y="141726"/>
                  </a:lnTo>
                  <a:lnTo>
                    <a:pt x="142094" y="164480"/>
                  </a:lnTo>
                  <a:lnTo>
                    <a:pt x="180491" y="194662"/>
                  </a:lnTo>
                  <a:lnTo>
                    <a:pt x="360983" y="194662"/>
                  </a:lnTo>
                  <a:lnTo>
                    <a:pt x="360983" y="346700"/>
                  </a:lnTo>
                  <a:lnTo>
                    <a:pt x="310008" y="351702"/>
                  </a:lnTo>
                  <a:lnTo>
                    <a:pt x="262352" y="366062"/>
                  </a:lnTo>
                  <a:lnTo>
                    <a:pt x="218888" y="388816"/>
                  </a:lnTo>
                  <a:lnTo>
                    <a:pt x="180491" y="418998"/>
                  </a:lnTo>
                  <a:close/>
                </a:path>
                <a:path w="361315" h="419100">
                  <a:moveTo>
                    <a:pt x="360983" y="194662"/>
                  </a:moveTo>
                  <a:lnTo>
                    <a:pt x="180491" y="194662"/>
                  </a:lnTo>
                  <a:lnTo>
                    <a:pt x="218888" y="164480"/>
                  </a:lnTo>
                  <a:lnTo>
                    <a:pt x="262352" y="141726"/>
                  </a:lnTo>
                  <a:lnTo>
                    <a:pt x="310008" y="127366"/>
                  </a:lnTo>
                  <a:lnTo>
                    <a:pt x="360983" y="122365"/>
                  </a:lnTo>
                  <a:lnTo>
                    <a:pt x="360983" y="194662"/>
                  </a:lnTo>
                  <a:close/>
                </a:path>
              </a:pathLst>
            </a:custGeom>
            <a:solidFill>
              <a:srgbClr val="4F4E4E"/>
            </a:solidFill>
          </p:spPr>
          <p:txBody>
            <a:bodyPr wrap="square" lIns="0" tIns="0" rIns="0" bIns="0" rtlCol="0"/>
            <a:lstStyle/>
            <a:p>
              <a:endParaRPr/>
            </a:p>
          </p:txBody>
        </p:sp>
      </p:grpSp>
      <p:grpSp>
        <p:nvGrpSpPr>
          <p:cNvPr id="20" name="object 20"/>
          <p:cNvGrpSpPr/>
          <p:nvPr/>
        </p:nvGrpSpPr>
        <p:grpSpPr>
          <a:xfrm>
            <a:off x="14402866" y="4373788"/>
            <a:ext cx="933450" cy="933450"/>
            <a:chOff x="14402866" y="4373788"/>
            <a:chExt cx="933450" cy="933450"/>
          </a:xfrm>
        </p:grpSpPr>
        <p:sp>
          <p:nvSpPr>
            <p:cNvPr id="21" name="object 21"/>
            <p:cNvSpPr/>
            <p:nvPr/>
          </p:nvSpPr>
          <p:spPr>
            <a:xfrm>
              <a:off x="14402866" y="4373788"/>
              <a:ext cx="933450" cy="933450"/>
            </a:xfrm>
            <a:custGeom>
              <a:avLst/>
              <a:gdLst/>
              <a:ahLst/>
              <a:cxnLst/>
              <a:rect l="l" t="t" r="r" b="b"/>
              <a:pathLst>
                <a:path w="933450" h="933450">
                  <a:moveTo>
                    <a:pt x="466724" y="933449"/>
                  </a:moveTo>
                  <a:lnTo>
                    <a:pt x="420978" y="931202"/>
                  </a:lnTo>
                  <a:lnTo>
                    <a:pt x="375670" y="924481"/>
                  </a:lnTo>
                  <a:lnTo>
                    <a:pt x="331242" y="913352"/>
                  </a:lnTo>
                  <a:lnTo>
                    <a:pt x="288116" y="897922"/>
                  </a:lnTo>
                  <a:lnTo>
                    <a:pt x="246712" y="878339"/>
                  </a:lnTo>
                  <a:lnTo>
                    <a:pt x="207425" y="854791"/>
                  </a:lnTo>
                  <a:lnTo>
                    <a:pt x="170637" y="827509"/>
                  </a:lnTo>
                  <a:lnTo>
                    <a:pt x="136700" y="796749"/>
                  </a:lnTo>
                  <a:lnTo>
                    <a:pt x="105941" y="762811"/>
                  </a:lnTo>
                  <a:lnTo>
                    <a:pt x="78657" y="726024"/>
                  </a:lnTo>
                  <a:lnTo>
                    <a:pt x="55110" y="686737"/>
                  </a:lnTo>
                  <a:lnTo>
                    <a:pt x="35527" y="645333"/>
                  </a:lnTo>
                  <a:lnTo>
                    <a:pt x="20096" y="602207"/>
                  </a:lnTo>
                  <a:lnTo>
                    <a:pt x="8967" y="557779"/>
                  </a:lnTo>
                  <a:lnTo>
                    <a:pt x="2247" y="512471"/>
                  </a:lnTo>
                  <a:lnTo>
                    <a:pt x="0" y="466724"/>
                  </a:lnTo>
                  <a:lnTo>
                    <a:pt x="140" y="455267"/>
                  </a:lnTo>
                  <a:lnTo>
                    <a:pt x="3510" y="409589"/>
                  </a:lnTo>
                  <a:lnTo>
                    <a:pt x="11340" y="364461"/>
                  </a:lnTo>
                  <a:lnTo>
                    <a:pt x="23557" y="320319"/>
                  </a:lnTo>
                  <a:lnTo>
                    <a:pt x="40041" y="277585"/>
                  </a:lnTo>
                  <a:lnTo>
                    <a:pt x="60635" y="236674"/>
                  </a:lnTo>
                  <a:lnTo>
                    <a:pt x="85139" y="197978"/>
                  </a:lnTo>
                  <a:lnTo>
                    <a:pt x="113318" y="161870"/>
                  </a:lnTo>
                  <a:lnTo>
                    <a:pt x="144901" y="128698"/>
                  </a:lnTo>
                  <a:lnTo>
                    <a:pt x="179583" y="98781"/>
                  </a:lnTo>
                  <a:lnTo>
                    <a:pt x="217030" y="72408"/>
                  </a:lnTo>
                  <a:lnTo>
                    <a:pt x="256883" y="49833"/>
                  </a:lnTo>
                  <a:lnTo>
                    <a:pt x="298756" y="31272"/>
                  </a:lnTo>
                  <a:lnTo>
                    <a:pt x="342246" y="16905"/>
                  </a:lnTo>
                  <a:lnTo>
                    <a:pt x="386935" y="6870"/>
                  </a:lnTo>
                  <a:lnTo>
                    <a:pt x="432394" y="1264"/>
                  </a:lnTo>
                  <a:lnTo>
                    <a:pt x="466724" y="0"/>
                  </a:lnTo>
                  <a:lnTo>
                    <a:pt x="478182" y="140"/>
                  </a:lnTo>
                  <a:lnTo>
                    <a:pt x="523860" y="3510"/>
                  </a:lnTo>
                  <a:lnTo>
                    <a:pt x="568988" y="11340"/>
                  </a:lnTo>
                  <a:lnTo>
                    <a:pt x="613130" y="23557"/>
                  </a:lnTo>
                  <a:lnTo>
                    <a:pt x="655864" y="40041"/>
                  </a:lnTo>
                  <a:lnTo>
                    <a:pt x="696775" y="60635"/>
                  </a:lnTo>
                  <a:lnTo>
                    <a:pt x="735471" y="85139"/>
                  </a:lnTo>
                  <a:lnTo>
                    <a:pt x="771579" y="113318"/>
                  </a:lnTo>
                  <a:lnTo>
                    <a:pt x="804751" y="144901"/>
                  </a:lnTo>
                  <a:lnTo>
                    <a:pt x="834668" y="179583"/>
                  </a:lnTo>
                  <a:lnTo>
                    <a:pt x="861040" y="217030"/>
                  </a:lnTo>
                  <a:lnTo>
                    <a:pt x="883616" y="256883"/>
                  </a:lnTo>
                  <a:lnTo>
                    <a:pt x="902177" y="298756"/>
                  </a:lnTo>
                  <a:lnTo>
                    <a:pt x="916544" y="342246"/>
                  </a:lnTo>
                  <a:lnTo>
                    <a:pt x="926579" y="386935"/>
                  </a:lnTo>
                  <a:lnTo>
                    <a:pt x="932185" y="432394"/>
                  </a:lnTo>
                  <a:lnTo>
                    <a:pt x="933449" y="466724"/>
                  </a:lnTo>
                  <a:lnTo>
                    <a:pt x="933309" y="478182"/>
                  </a:lnTo>
                  <a:lnTo>
                    <a:pt x="929939" y="523860"/>
                  </a:lnTo>
                  <a:lnTo>
                    <a:pt x="922108" y="568988"/>
                  </a:lnTo>
                  <a:lnTo>
                    <a:pt x="909892" y="613130"/>
                  </a:lnTo>
                  <a:lnTo>
                    <a:pt x="893407" y="655864"/>
                  </a:lnTo>
                  <a:lnTo>
                    <a:pt x="872814" y="696775"/>
                  </a:lnTo>
                  <a:lnTo>
                    <a:pt x="848309" y="735471"/>
                  </a:lnTo>
                  <a:lnTo>
                    <a:pt x="820131" y="771579"/>
                  </a:lnTo>
                  <a:lnTo>
                    <a:pt x="788548" y="804751"/>
                  </a:lnTo>
                  <a:lnTo>
                    <a:pt x="753865" y="834668"/>
                  </a:lnTo>
                  <a:lnTo>
                    <a:pt x="716419" y="861040"/>
                  </a:lnTo>
                  <a:lnTo>
                    <a:pt x="676566" y="883616"/>
                  </a:lnTo>
                  <a:lnTo>
                    <a:pt x="634693" y="902177"/>
                  </a:lnTo>
                  <a:lnTo>
                    <a:pt x="591203" y="916544"/>
                  </a:lnTo>
                  <a:lnTo>
                    <a:pt x="546514" y="926579"/>
                  </a:lnTo>
                  <a:lnTo>
                    <a:pt x="501055" y="932185"/>
                  </a:lnTo>
                  <a:lnTo>
                    <a:pt x="466724" y="933449"/>
                  </a:lnTo>
                  <a:close/>
                </a:path>
              </a:pathLst>
            </a:custGeom>
            <a:solidFill>
              <a:srgbClr val="FBAF03"/>
            </a:solidFill>
          </p:spPr>
          <p:txBody>
            <a:bodyPr wrap="square" lIns="0" tIns="0" rIns="0" bIns="0" rtlCol="0"/>
            <a:lstStyle/>
            <a:p>
              <a:endParaRPr/>
            </a:p>
          </p:txBody>
        </p:sp>
        <p:sp>
          <p:nvSpPr>
            <p:cNvPr id="22" name="object 22"/>
            <p:cNvSpPr/>
            <p:nvPr/>
          </p:nvSpPr>
          <p:spPr>
            <a:xfrm>
              <a:off x="14656435" y="4627357"/>
              <a:ext cx="428625" cy="428625"/>
            </a:xfrm>
            <a:custGeom>
              <a:avLst/>
              <a:gdLst/>
              <a:ahLst/>
              <a:cxnLst/>
              <a:rect l="l" t="t" r="r" b="b"/>
              <a:pathLst>
                <a:path w="428625" h="428625">
                  <a:moveTo>
                    <a:pt x="77931" y="97414"/>
                  </a:moveTo>
                  <a:lnTo>
                    <a:pt x="38965" y="97414"/>
                  </a:lnTo>
                  <a:lnTo>
                    <a:pt x="38965" y="19482"/>
                  </a:lnTo>
                  <a:lnTo>
                    <a:pt x="40489" y="11918"/>
                  </a:lnTo>
                  <a:lnTo>
                    <a:pt x="44652" y="5723"/>
                  </a:lnTo>
                  <a:lnTo>
                    <a:pt x="50842" y="1537"/>
                  </a:lnTo>
                  <a:lnTo>
                    <a:pt x="58448" y="0"/>
                  </a:lnTo>
                  <a:lnTo>
                    <a:pt x="66054" y="1537"/>
                  </a:lnTo>
                  <a:lnTo>
                    <a:pt x="72245" y="5723"/>
                  </a:lnTo>
                  <a:lnTo>
                    <a:pt x="76408" y="11918"/>
                  </a:lnTo>
                  <a:lnTo>
                    <a:pt x="77931" y="19482"/>
                  </a:lnTo>
                  <a:lnTo>
                    <a:pt x="77931" y="97414"/>
                  </a:lnTo>
                  <a:close/>
                </a:path>
                <a:path w="428625" h="428625">
                  <a:moveTo>
                    <a:pt x="116897" y="214312"/>
                  </a:moveTo>
                  <a:lnTo>
                    <a:pt x="0" y="214312"/>
                  </a:lnTo>
                  <a:lnTo>
                    <a:pt x="0" y="97414"/>
                  </a:lnTo>
                  <a:lnTo>
                    <a:pt x="116897" y="97414"/>
                  </a:lnTo>
                  <a:lnTo>
                    <a:pt x="116897" y="214312"/>
                  </a:lnTo>
                  <a:close/>
                </a:path>
                <a:path w="428625" h="428625">
                  <a:moveTo>
                    <a:pt x="233795" y="428624"/>
                  </a:moveTo>
                  <a:lnTo>
                    <a:pt x="194829" y="428624"/>
                  </a:lnTo>
                  <a:lnTo>
                    <a:pt x="194829" y="347088"/>
                  </a:lnTo>
                  <a:lnTo>
                    <a:pt x="179206" y="338724"/>
                  </a:lnTo>
                  <a:lnTo>
                    <a:pt x="166852" y="326168"/>
                  </a:lnTo>
                  <a:lnTo>
                    <a:pt x="158771" y="310402"/>
                  </a:lnTo>
                  <a:lnTo>
                    <a:pt x="155863" y="292244"/>
                  </a:lnTo>
                  <a:lnTo>
                    <a:pt x="155863" y="253278"/>
                  </a:lnTo>
                  <a:lnTo>
                    <a:pt x="272761" y="253278"/>
                  </a:lnTo>
                  <a:lnTo>
                    <a:pt x="272761" y="292244"/>
                  </a:lnTo>
                  <a:lnTo>
                    <a:pt x="269843" y="310416"/>
                  </a:lnTo>
                  <a:lnTo>
                    <a:pt x="261753" y="326168"/>
                  </a:lnTo>
                  <a:lnTo>
                    <a:pt x="249418" y="338683"/>
                  </a:lnTo>
                  <a:lnTo>
                    <a:pt x="233795" y="347088"/>
                  </a:lnTo>
                  <a:lnTo>
                    <a:pt x="233795" y="428624"/>
                  </a:lnTo>
                  <a:close/>
                </a:path>
                <a:path w="428625" h="428625">
                  <a:moveTo>
                    <a:pt x="77931" y="428624"/>
                  </a:moveTo>
                  <a:lnTo>
                    <a:pt x="38965" y="428624"/>
                  </a:lnTo>
                  <a:lnTo>
                    <a:pt x="38965" y="347088"/>
                  </a:lnTo>
                  <a:lnTo>
                    <a:pt x="23342" y="338724"/>
                  </a:lnTo>
                  <a:lnTo>
                    <a:pt x="10989" y="326168"/>
                  </a:lnTo>
                  <a:lnTo>
                    <a:pt x="2908" y="310402"/>
                  </a:lnTo>
                  <a:lnTo>
                    <a:pt x="0" y="292244"/>
                  </a:lnTo>
                  <a:lnTo>
                    <a:pt x="0" y="253278"/>
                  </a:lnTo>
                  <a:lnTo>
                    <a:pt x="116897" y="253278"/>
                  </a:lnTo>
                  <a:lnTo>
                    <a:pt x="116897" y="292244"/>
                  </a:lnTo>
                  <a:lnTo>
                    <a:pt x="113980" y="310416"/>
                  </a:lnTo>
                  <a:lnTo>
                    <a:pt x="105889" y="326168"/>
                  </a:lnTo>
                  <a:lnTo>
                    <a:pt x="93554" y="338683"/>
                  </a:lnTo>
                  <a:lnTo>
                    <a:pt x="77931" y="347088"/>
                  </a:lnTo>
                  <a:lnTo>
                    <a:pt x="77931" y="428624"/>
                  </a:lnTo>
                  <a:close/>
                </a:path>
                <a:path w="428625" h="428625">
                  <a:moveTo>
                    <a:pt x="389658" y="97414"/>
                  </a:moveTo>
                  <a:lnTo>
                    <a:pt x="350692" y="97414"/>
                  </a:lnTo>
                  <a:lnTo>
                    <a:pt x="350692" y="19482"/>
                  </a:lnTo>
                  <a:lnTo>
                    <a:pt x="352216" y="11918"/>
                  </a:lnTo>
                  <a:lnTo>
                    <a:pt x="356379" y="5723"/>
                  </a:lnTo>
                  <a:lnTo>
                    <a:pt x="362569" y="1537"/>
                  </a:lnTo>
                  <a:lnTo>
                    <a:pt x="370175" y="0"/>
                  </a:lnTo>
                  <a:lnTo>
                    <a:pt x="377781" y="1537"/>
                  </a:lnTo>
                  <a:lnTo>
                    <a:pt x="383972" y="5723"/>
                  </a:lnTo>
                  <a:lnTo>
                    <a:pt x="388135" y="11918"/>
                  </a:lnTo>
                  <a:lnTo>
                    <a:pt x="389658" y="19482"/>
                  </a:lnTo>
                  <a:lnTo>
                    <a:pt x="389658" y="97414"/>
                  </a:lnTo>
                  <a:close/>
                </a:path>
                <a:path w="428625" h="428625">
                  <a:moveTo>
                    <a:pt x="428624" y="214312"/>
                  </a:moveTo>
                  <a:lnTo>
                    <a:pt x="311727" y="214312"/>
                  </a:lnTo>
                  <a:lnTo>
                    <a:pt x="311727" y="97414"/>
                  </a:lnTo>
                  <a:lnTo>
                    <a:pt x="428624" y="97414"/>
                  </a:lnTo>
                  <a:lnTo>
                    <a:pt x="428624" y="214312"/>
                  </a:lnTo>
                  <a:close/>
                </a:path>
                <a:path w="428625" h="428625">
                  <a:moveTo>
                    <a:pt x="233795" y="97414"/>
                  </a:moveTo>
                  <a:lnTo>
                    <a:pt x="194829" y="97414"/>
                  </a:lnTo>
                  <a:lnTo>
                    <a:pt x="194829" y="19482"/>
                  </a:lnTo>
                  <a:lnTo>
                    <a:pt x="196353" y="11918"/>
                  </a:lnTo>
                  <a:lnTo>
                    <a:pt x="200515" y="5723"/>
                  </a:lnTo>
                  <a:lnTo>
                    <a:pt x="206706" y="1537"/>
                  </a:lnTo>
                  <a:lnTo>
                    <a:pt x="214312" y="0"/>
                  </a:lnTo>
                  <a:lnTo>
                    <a:pt x="221918" y="1537"/>
                  </a:lnTo>
                  <a:lnTo>
                    <a:pt x="228108" y="5723"/>
                  </a:lnTo>
                  <a:lnTo>
                    <a:pt x="232271" y="11918"/>
                  </a:lnTo>
                  <a:lnTo>
                    <a:pt x="233795" y="19482"/>
                  </a:lnTo>
                  <a:lnTo>
                    <a:pt x="233795" y="97414"/>
                  </a:lnTo>
                  <a:close/>
                </a:path>
                <a:path w="428625" h="428625">
                  <a:moveTo>
                    <a:pt x="272761" y="214312"/>
                  </a:moveTo>
                  <a:lnTo>
                    <a:pt x="155863" y="214312"/>
                  </a:lnTo>
                  <a:lnTo>
                    <a:pt x="155863" y="97414"/>
                  </a:lnTo>
                  <a:lnTo>
                    <a:pt x="272761" y="97414"/>
                  </a:lnTo>
                  <a:lnTo>
                    <a:pt x="272761" y="214312"/>
                  </a:lnTo>
                  <a:close/>
                </a:path>
                <a:path w="428625" h="428625">
                  <a:moveTo>
                    <a:pt x="389658" y="428624"/>
                  </a:moveTo>
                  <a:lnTo>
                    <a:pt x="350692" y="428624"/>
                  </a:lnTo>
                  <a:lnTo>
                    <a:pt x="350692" y="347088"/>
                  </a:lnTo>
                  <a:lnTo>
                    <a:pt x="335069" y="338724"/>
                  </a:lnTo>
                  <a:lnTo>
                    <a:pt x="322716" y="326168"/>
                  </a:lnTo>
                  <a:lnTo>
                    <a:pt x="314635" y="310402"/>
                  </a:lnTo>
                  <a:lnTo>
                    <a:pt x="311727" y="292244"/>
                  </a:lnTo>
                  <a:lnTo>
                    <a:pt x="311727" y="253278"/>
                  </a:lnTo>
                  <a:lnTo>
                    <a:pt x="428624" y="253278"/>
                  </a:lnTo>
                  <a:lnTo>
                    <a:pt x="428624" y="292244"/>
                  </a:lnTo>
                  <a:lnTo>
                    <a:pt x="425707" y="310416"/>
                  </a:lnTo>
                  <a:lnTo>
                    <a:pt x="417616" y="326168"/>
                  </a:lnTo>
                  <a:lnTo>
                    <a:pt x="405281" y="338683"/>
                  </a:lnTo>
                  <a:lnTo>
                    <a:pt x="389658" y="347088"/>
                  </a:lnTo>
                  <a:lnTo>
                    <a:pt x="389658" y="428624"/>
                  </a:lnTo>
                  <a:close/>
                </a:path>
              </a:pathLst>
            </a:custGeom>
            <a:solidFill>
              <a:srgbClr val="4F4E4E"/>
            </a:solid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sz="half" idx="3"/>
          </p:nvPr>
        </p:nvSpPr>
        <p:spPr>
          <a:prstGeom prst="rect">
            <a:avLst/>
          </a:prstGeom>
        </p:spPr>
        <p:txBody>
          <a:bodyPr vert="horz" wrap="square" lIns="0" tIns="220345" rIns="0" bIns="0" rtlCol="0">
            <a:spAutoFit/>
          </a:bodyPr>
          <a:lstStyle/>
          <a:p>
            <a:pPr marL="12700">
              <a:lnSpc>
                <a:spcPct val="100000"/>
              </a:lnSpc>
              <a:spcBef>
                <a:spcPts val="1735"/>
              </a:spcBef>
            </a:pPr>
            <a:r>
              <a:rPr spc="-270" dirty="0"/>
              <a:t>Technology</a:t>
            </a:r>
          </a:p>
          <a:p>
            <a:pPr marL="12700" marR="923290">
              <a:lnSpc>
                <a:spcPct val="114599"/>
              </a:lnSpc>
              <a:spcBef>
                <a:spcPts val="985"/>
              </a:spcBef>
            </a:pPr>
            <a:r>
              <a:rPr sz="2400" b="0" spc="-90" dirty="0">
                <a:solidFill>
                  <a:srgbClr val="171717"/>
                </a:solidFill>
                <a:latin typeface="Verdana"/>
                <a:cs typeface="Verdana"/>
              </a:rPr>
              <a:t>Leveraging </a:t>
            </a:r>
            <a:r>
              <a:rPr sz="2400" b="0" spc="-70" dirty="0">
                <a:solidFill>
                  <a:srgbClr val="171717"/>
                </a:solidFill>
                <a:latin typeface="Verdana"/>
                <a:cs typeface="Verdana"/>
              </a:rPr>
              <a:t>Machine</a:t>
            </a:r>
            <a:r>
              <a:rPr sz="2400" b="0" spc="-655" dirty="0">
                <a:solidFill>
                  <a:srgbClr val="171717"/>
                </a:solidFill>
                <a:latin typeface="Verdana"/>
                <a:cs typeface="Verdana"/>
              </a:rPr>
              <a:t> </a:t>
            </a:r>
            <a:r>
              <a:rPr sz="2400" b="0" spc="-85" dirty="0">
                <a:solidFill>
                  <a:srgbClr val="171717"/>
                </a:solidFill>
                <a:latin typeface="Verdana"/>
                <a:cs typeface="Verdana"/>
              </a:rPr>
              <a:t>Learning </a:t>
            </a:r>
            <a:r>
              <a:rPr sz="2400" b="0" spc="-95" dirty="0">
                <a:solidFill>
                  <a:srgbClr val="171717"/>
                </a:solidFill>
                <a:latin typeface="Verdana"/>
                <a:cs typeface="Verdana"/>
              </a:rPr>
              <a:t>to predict  companies’</a:t>
            </a:r>
            <a:r>
              <a:rPr sz="2400" b="0" spc="-225" dirty="0">
                <a:solidFill>
                  <a:srgbClr val="171717"/>
                </a:solidFill>
                <a:latin typeface="Verdana"/>
                <a:cs typeface="Verdana"/>
              </a:rPr>
              <a:t> </a:t>
            </a:r>
            <a:r>
              <a:rPr sz="2400" b="0" spc="-165" dirty="0">
                <a:solidFill>
                  <a:srgbClr val="171717"/>
                </a:solidFill>
                <a:latin typeface="Verdana"/>
                <a:cs typeface="Verdana"/>
              </a:rPr>
              <a:t>risk.</a:t>
            </a:r>
            <a:endParaRPr sz="2400">
              <a:latin typeface="Verdana"/>
              <a:cs typeface="Verdana"/>
            </a:endParaRPr>
          </a:p>
          <a:p>
            <a:pPr>
              <a:lnSpc>
                <a:spcPct val="100000"/>
              </a:lnSpc>
            </a:pPr>
            <a:endParaRPr sz="3000">
              <a:latin typeface="Verdana"/>
              <a:cs typeface="Verdana"/>
            </a:endParaRPr>
          </a:p>
          <a:p>
            <a:pPr>
              <a:lnSpc>
                <a:spcPct val="100000"/>
              </a:lnSpc>
              <a:spcBef>
                <a:spcPts val="30"/>
              </a:spcBef>
            </a:pPr>
            <a:endParaRPr sz="3200">
              <a:latin typeface="Verdana"/>
              <a:cs typeface="Verdana"/>
            </a:endParaRPr>
          </a:p>
          <a:p>
            <a:pPr marL="12700">
              <a:lnSpc>
                <a:spcPct val="100000"/>
              </a:lnSpc>
              <a:spcBef>
                <a:spcPts val="5"/>
              </a:spcBef>
            </a:pPr>
            <a:r>
              <a:rPr spc="-265" dirty="0"/>
              <a:t>Diversity</a:t>
            </a:r>
          </a:p>
          <a:p>
            <a:pPr marL="12700" marR="316230">
              <a:lnSpc>
                <a:spcPct val="114599"/>
              </a:lnSpc>
              <a:spcBef>
                <a:spcPts val="980"/>
              </a:spcBef>
            </a:pPr>
            <a:r>
              <a:rPr sz="2400" b="0" spc="120" dirty="0">
                <a:solidFill>
                  <a:srgbClr val="171717"/>
                </a:solidFill>
                <a:latin typeface="Verdana"/>
                <a:cs typeface="Verdana"/>
              </a:rPr>
              <a:t>A</a:t>
            </a:r>
            <a:r>
              <a:rPr sz="2400" b="0" spc="-229" dirty="0">
                <a:solidFill>
                  <a:srgbClr val="171717"/>
                </a:solidFill>
                <a:latin typeface="Verdana"/>
                <a:cs typeface="Verdana"/>
              </a:rPr>
              <a:t> </a:t>
            </a:r>
            <a:r>
              <a:rPr sz="2400" b="0" spc="-120" dirty="0">
                <a:solidFill>
                  <a:srgbClr val="171717"/>
                </a:solidFill>
                <a:latin typeface="Verdana"/>
                <a:cs typeface="Verdana"/>
              </a:rPr>
              <a:t>model</a:t>
            </a:r>
            <a:r>
              <a:rPr sz="2400" b="0" spc="-225" dirty="0">
                <a:solidFill>
                  <a:srgbClr val="171717"/>
                </a:solidFill>
                <a:latin typeface="Verdana"/>
                <a:cs typeface="Verdana"/>
              </a:rPr>
              <a:t> </a:t>
            </a:r>
            <a:r>
              <a:rPr sz="2400" b="0" spc="-85" dirty="0">
                <a:solidFill>
                  <a:srgbClr val="171717"/>
                </a:solidFill>
                <a:latin typeface="Verdana"/>
                <a:cs typeface="Verdana"/>
              </a:rPr>
              <a:t>capturing</a:t>
            </a:r>
            <a:r>
              <a:rPr sz="2400" b="0" spc="-229" dirty="0">
                <a:solidFill>
                  <a:srgbClr val="171717"/>
                </a:solidFill>
                <a:latin typeface="Verdana"/>
                <a:cs typeface="Verdana"/>
              </a:rPr>
              <a:t> </a:t>
            </a:r>
            <a:r>
              <a:rPr sz="2400" b="0" spc="-114" dirty="0">
                <a:solidFill>
                  <a:srgbClr val="171717"/>
                </a:solidFill>
                <a:latin typeface="Verdana"/>
                <a:cs typeface="Verdana"/>
              </a:rPr>
              <a:t>the</a:t>
            </a:r>
            <a:r>
              <a:rPr sz="2400" b="0" spc="-225" dirty="0">
                <a:solidFill>
                  <a:srgbClr val="171717"/>
                </a:solidFill>
                <a:latin typeface="Verdana"/>
                <a:cs typeface="Verdana"/>
              </a:rPr>
              <a:t> </a:t>
            </a:r>
            <a:r>
              <a:rPr sz="2400" b="0" spc="-95" dirty="0">
                <a:solidFill>
                  <a:srgbClr val="171717"/>
                </a:solidFill>
                <a:latin typeface="Verdana"/>
                <a:cs typeface="Verdana"/>
              </a:rPr>
              <a:t>subtleties</a:t>
            </a:r>
            <a:r>
              <a:rPr sz="2400" b="0" spc="-229" dirty="0">
                <a:solidFill>
                  <a:srgbClr val="171717"/>
                </a:solidFill>
                <a:latin typeface="Verdana"/>
                <a:cs typeface="Verdana"/>
              </a:rPr>
              <a:t> </a:t>
            </a:r>
            <a:r>
              <a:rPr sz="2400" b="0" spc="-60" dirty="0">
                <a:solidFill>
                  <a:srgbClr val="171717"/>
                </a:solidFill>
                <a:latin typeface="Verdana"/>
                <a:cs typeface="Verdana"/>
              </a:rPr>
              <a:t>of</a:t>
            </a:r>
            <a:r>
              <a:rPr sz="2400" b="0" spc="-225" dirty="0">
                <a:solidFill>
                  <a:srgbClr val="171717"/>
                </a:solidFill>
                <a:latin typeface="Verdana"/>
                <a:cs typeface="Verdana"/>
              </a:rPr>
              <a:t> </a:t>
            </a:r>
            <a:r>
              <a:rPr sz="2400" b="0" spc="-95" dirty="0">
                <a:solidFill>
                  <a:srgbClr val="171717"/>
                </a:solidFill>
                <a:latin typeface="Verdana"/>
                <a:cs typeface="Verdana"/>
              </a:rPr>
              <a:t>different  </a:t>
            </a:r>
            <a:r>
              <a:rPr sz="2400" b="0" spc="-114" dirty="0">
                <a:solidFill>
                  <a:srgbClr val="171717"/>
                </a:solidFill>
                <a:latin typeface="Verdana"/>
                <a:cs typeface="Verdana"/>
              </a:rPr>
              <a:t>companies.</a:t>
            </a:r>
            <a:endParaRPr sz="2400">
              <a:latin typeface="Verdana"/>
              <a:cs typeface="Verdana"/>
            </a:endParaRPr>
          </a:p>
          <a:p>
            <a:pPr>
              <a:lnSpc>
                <a:spcPct val="100000"/>
              </a:lnSpc>
            </a:pPr>
            <a:endParaRPr sz="3000">
              <a:latin typeface="Verdana"/>
              <a:cs typeface="Verdana"/>
            </a:endParaRPr>
          </a:p>
          <a:p>
            <a:pPr>
              <a:lnSpc>
                <a:spcPct val="100000"/>
              </a:lnSpc>
              <a:spcBef>
                <a:spcPts val="35"/>
              </a:spcBef>
            </a:pPr>
            <a:endParaRPr sz="3200">
              <a:latin typeface="Verdana"/>
              <a:cs typeface="Verdana"/>
            </a:endParaRPr>
          </a:p>
          <a:p>
            <a:pPr marL="12700">
              <a:lnSpc>
                <a:spcPct val="100000"/>
              </a:lnSpc>
            </a:pPr>
            <a:r>
              <a:rPr spc="-235" dirty="0"/>
              <a:t>Reliability</a:t>
            </a:r>
          </a:p>
          <a:p>
            <a:pPr marL="12700" marR="5080">
              <a:lnSpc>
                <a:spcPct val="114599"/>
              </a:lnSpc>
              <a:spcBef>
                <a:spcPts val="985"/>
              </a:spcBef>
            </a:pPr>
            <a:r>
              <a:rPr sz="2400" b="0" spc="-114" dirty="0">
                <a:solidFill>
                  <a:srgbClr val="171717"/>
                </a:solidFill>
                <a:latin typeface="Verdana"/>
                <a:cs typeface="Verdana"/>
              </a:rPr>
              <a:t>Incorporating</a:t>
            </a:r>
            <a:r>
              <a:rPr sz="2400" b="0" spc="-215" dirty="0">
                <a:solidFill>
                  <a:srgbClr val="171717"/>
                </a:solidFill>
                <a:latin typeface="Verdana"/>
                <a:cs typeface="Verdana"/>
              </a:rPr>
              <a:t> </a:t>
            </a:r>
            <a:r>
              <a:rPr sz="2400" b="0" spc="-110" dirty="0">
                <a:solidFill>
                  <a:srgbClr val="171717"/>
                </a:solidFill>
                <a:latin typeface="Verdana"/>
                <a:cs typeface="Verdana"/>
              </a:rPr>
              <a:t>relevant</a:t>
            </a:r>
            <a:r>
              <a:rPr sz="2400" b="0" spc="-215" dirty="0">
                <a:solidFill>
                  <a:srgbClr val="171717"/>
                </a:solidFill>
                <a:latin typeface="Verdana"/>
                <a:cs typeface="Verdana"/>
              </a:rPr>
              <a:t> </a:t>
            </a:r>
            <a:r>
              <a:rPr sz="2400" b="0" spc="-70" dirty="0">
                <a:solidFill>
                  <a:srgbClr val="171717"/>
                </a:solidFill>
                <a:latin typeface="Verdana"/>
                <a:cs typeface="Verdana"/>
              </a:rPr>
              <a:t>financial</a:t>
            </a:r>
            <a:r>
              <a:rPr sz="2400" b="0" spc="-215" dirty="0">
                <a:solidFill>
                  <a:srgbClr val="171717"/>
                </a:solidFill>
                <a:latin typeface="Verdana"/>
                <a:cs typeface="Verdana"/>
              </a:rPr>
              <a:t> </a:t>
            </a:r>
            <a:r>
              <a:rPr sz="2400" b="0" spc="-85" dirty="0">
                <a:solidFill>
                  <a:srgbClr val="171717"/>
                </a:solidFill>
                <a:latin typeface="Verdana"/>
                <a:cs typeface="Verdana"/>
              </a:rPr>
              <a:t>ratios</a:t>
            </a:r>
            <a:r>
              <a:rPr sz="2400" b="0" spc="-215" dirty="0">
                <a:solidFill>
                  <a:srgbClr val="171717"/>
                </a:solidFill>
                <a:latin typeface="Verdana"/>
                <a:cs typeface="Verdana"/>
              </a:rPr>
              <a:t> </a:t>
            </a:r>
            <a:r>
              <a:rPr sz="2400" b="0" spc="-95" dirty="0">
                <a:solidFill>
                  <a:srgbClr val="171717"/>
                </a:solidFill>
                <a:latin typeface="Verdana"/>
                <a:cs typeface="Verdana"/>
              </a:rPr>
              <a:t>to</a:t>
            </a:r>
            <a:r>
              <a:rPr sz="2400" b="0" spc="-210" dirty="0">
                <a:solidFill>
                  <a:srgbClr val="171717"/>
                </a:solidFill>
                <a:latin typeface="Verdana"/>
                <a:cs typeface="Verdana"/>
              </a:rPr>
              <a:t> </a:t>
            </a:r>
            <a:r>
              <a:rPr sz="2400" b="0" spc="-95" dirty="0">
                <a:solidFill>
                  <a:srgbClr val="171717"/>
                </a:solidFill>
                <a:latin typeface="Verdana"/>
                <a:cs typeface="Verdana"/>
              </a:rPr>
              <a:t>reach  </a:t>
            </a:r>
            <a:r>
              <a:rPr sz="2400" b="0" spc="-60" dirty="0">
                <a:solidFill>
                  <a:srgbClr val="171717"/>
                </a:solidFill>
                <a:latin typeface="Verdana"/>
                <a:cs typeface="Verdana"/>
              </a:rPr>
              <a:t>an </a:t>
            </a:r>
            <a:r>
              <a:rPr sz="2400" b="0" spc="-80" dirty="0">
                <a:solidFill>
                  <a:srgbClr val="171717"/>
                </a:solidFill>
                <a:latin typeface="Verdana"/>
                <a:cs typeface="Verdana"/>
              </a:rPr>
              <a:t>accuracy </a:t>
            </a:r>
            <a:r>
              <a:rPr sz="2400" b="0" spc="-60" dirty="0">
                <a:solidFill>
                  <a:srgbClr val="171717"/>
                </a:solidFill>
                <a:latin typeface="Verdana"/>
                <a:cs typeface="Verdana"/>
              </a:rPr>
              <a:t>of</a:t>
            </a:r>
            <a:r>
              <a:rPr sz="2400" b="0" spc="-525" dirty="0">
                <a:solidFill>
                  <a:srgbClr val="171717"/>
                </a:solidFill>
                <a:latin typeface="Verdana"/>
                <a:cs typeface="Verdana"/>
              </a:rPr>
              <a:t> </a:t>
            </a:r>
            <a:r>
              <a:rPr sz="2400" b="0" spc="-170" dirty="0">
                <a:solidFill>
                  <a:srgbClr val="171717"/>
                </a:solidFill>
                <a:latin typeface="Verdana"/>
                <a:cs typeface="Verdana"/>
              </a:rPr>
              <a:t>93.22%</a:t>
            </a:r>
            <a:endParaRPr sz="2400">
              <a:latin typeface="Verdana"/>
              <a:cs typeface="Verdana"/>
            </a:endParaRPr>
          </a:p>
        </p:txBody>
      </p:sp>
      <p:sp>
        <p:nvSpPr>
          <p:cNvPr id="3" name="object 3"/>
          <p:cNvSpPr txBox="1">
            <a:spLocks noGrp="1"/>
          </p:cNvSpPr>
          <p:nvPr>
            <p:ph type="title"/>
          </p:nvPr>
        </p:nvSpPr>
        <p:spPr>
          <a:xfrm>
            <a:off x="848049" y="2109690"/>
            <a:ext cx="4358005" cy="1016000"/>
          </a:xfrm>
          <a:prstGeom prst="rect">
            <a:avLst/>
          </a:prstGeom>
        </p:spPr>
        <p:txBody>
          <a:bodyPr vert="horz" wrap="square" lIns="0" tIns="12700" rIns="0" bIns="0" rtlCol="0">
            <a:spAutoFit/>
          </a:bodyPr>
          <a:lstStyle/>
          <a:p>
            <a:pPr marL="12700">
              <a:lnSpc>
                <a:spcPct val="100000"/>
              </a:lnSpc>
              <a:spcBef>
                <a:spcPts val="100"/>
              </a:spcBef>
            </a:pPr>
            <a:r>
              <a:rPr spc="-565" dirty="0">
                <a:solidFill>
                  <a:srgbClr val="171717"/>
                </a:solidFill>
              </a:rPr>
              <a:t>SOLUTION</a:t>
            </a:r>
          </a:p>
        </p:txBody>
      </p:sp>
      <p:sp>
        <p:nvSpPr>
          <p:cNvPr id="4" name="object 4"/>
          <p:cNvSpPr txBox="1"/>
          <p:nvPr/>
        </p:nvSpPr>
        <p:spPr>
          <a:xfrm>
            <a:off x="848049" y="3387805"/>
            <a:ext cx="6284595" cy="2006600"/>
          </a:xfrm>
          <a:prstGeom prst="rect">
            <a:avLst/>
          </a:prstGeom>
        </p:spPr>
        <p:txBody>
          <a:bodyPr vert="horz" wrap="square" lIns="0" tIns="12700" rIns="0" bIns="0" rtlCol="0">
            <a:spAutoFit/>
          </a:bodyPr>
          <a:lstStyle/>
          <a:p>
            <a:pPr marL="12700" marR="5080">
              <a:lnSpc>
                <a:spcPct val="116100"/>
              </a:lnSpc>
              <a:spcBef>
                <a:spcPts val="100"/>
              </a:spcBef>
            </a:pPr>
            <a:r>
              <a:rPr sz="2800" b="1" spc="-35" dirty="0">
                <a:solidFill>
                  <a:srgbClr val="171717"/>
                </a:solidFill>
                <a:latin typeface="Trebuchet MS"/>
                <a:cs typeface="Trebuchet MS"/>
              </a:rPr>
              <a:t>Credit </a:t>
            </a:r>
            <a:r>
              <a:rPr sz="2800" b="1" spc="85" dirty="0">
                <a:solidFill>
                  <a:srgbClr val="171717"/>
                </a:solidFill>
                <a:latin typeface="Trebuchet MS"/>
                <a:cs typeface="Trebuchet MS"/>
              </a:rPr>
              <a:t>Rating </a:t>
            </a:r>
            <a:r>
              <a:rPr sz="2800" b="1" spc="15" dirty="0">
                <a:solidFill>
                  <a:srgbClr val="171717"/>
                </a:solidFill>
                <a:latin typeface="Trebuchet MS"/>
                <a:cs typeface="Trebuchet MS"/>
              </a:rPr>
              <a:t>needs </a:t>
            </a:r>
            <a:r>
              <a:rPr sz="2800" b="1" spc="-30" dirty="0">
                <a:solidFill>
                  <a:srgbClr val="171717"/>
                </a:solidFill>
                <a:latin typeface="Trebuchet MS"/>
                <a:cs typeface="Trebuchet MS"/>
              </a:rPr>
              <a:t>to </a:t>
            </a:r>
            <a:r>
              <a:rPr sz="2800" b="1" spc="-40" dirty="0">
                <a:solidFill>
                  <a:srgbClr val="171717"/>
                </a:solidFill>
                <a:latin typeface="Trebuchet MS"/>
                <a:cs typeface="Trebuchet MS"/>
              </a:rPr>
              <a:t>evolve </a:t>
            </a:r>
            <a:r>
              <a:rPr sz="2800" b="1" spc="95" dirty="0">
                <a:solidFill>
                  <a:srgbClr val="171717"/>
                </a:solidFill>
                <a:latin typeface="Trebuchet MS"/>
                <a:cs typeface="Trebuchet MS"/>
              </a:rPr>
              <a:t>and  </a:t>
            </a:r>
            <a:r>
              <a:rPr sz="2800" b="1" spc="90" dirty="0">
                <a:solidFill>
                  <a:srgbClr val="171717"/>
                </a:solidFill>
                <a:latin typeface="Trebuchet MS"/>
                <a:cs typeface="Trebuchet MS"/>
              </a:rPr>
              <a:t>adapt </a:t>
            </a:r>
            <a:r>
              <a:rPr sz="2800" b="1" spc="-30" dirty="0">
                <a:solidFill>
                  <a:srgbClr val="171717"/>
                </a:solidFill>
                <a:latin typeface="Trebuchet MS"/>
                <a:cs typeface="Trebuchet MS"/>
              </a:rPr>
              <a:t>to </a:t>
            </a:r>
            <a:r>
              <a:rPr sz="2800" b="1" spc="-45" dirty="0">
                <a:solidFill>
                  <a:srgbClr val="171717"/>
                </a:solidFill>
                <a:latin typeface="Trebuchet MS"/>
                <a:cs typeface="Trebuchet MS"/>
              </a:rPr>
              <a:t>our </a:t>
            </a:r>
            <a:r>
              <a:rPr sz="2800" b="1" spc="80" dirty="0">
                <a:solidFill>
                  <a:srgbClr val="171717"/>
                </a:solidFill>
                <a:latin typeface="Trebuchet MS"/>
                <a:cs typeface="Trebuchet MS"/>
              </a:rPr>
              <a:t>changing</a:t>
            </a:r>
            <a:r>
              <a:rPr sz="2800" b="1" spc="-515" dirty="0">
                <a:solidFill>
                  <a:srgbClr val="171717"/>
                </a:solidFill>
                <a:latin typeface="Trebuchet MS"/>
                <a:cs typeface="Trebuchet MS"/>
              </a:rPr>
              <a:t> </a:t>
            </a:r>
            <a:r>
              <a:rPr sz="2800" b="1" spc="-50" dirty="0">
                <a:solidFill>
                  <a:srgbClr val="171717"/>
                </a:solidFill>
                <a:latin typeface="Trebuchet MS"/>
                <a:cs typeface="Trebuchet MS"/>
              </a:rPr>
              <a:t>world. </a:t>
            </a:r>
            <a:r>
              <a:rPr sz="2800" b="1" spc="-60" dirty="0">
                <a:solidFill>
                  <a:srgbClr val="171717"/>
                </a:solidFill>
                <a:latin typeface="Trebuchet MS"/>
                <a:cs typeface="Trebuchet MS"/>
              </a:rPr>
              <a:t>It </a:t>
            </a:r>
            <a:r>
              <a:rPr sz="2800" b="1" spc="15" dirty="0">
                <a:solidFill>
                  <a:srgbClr val="171717"/>
                </a:solidFill>
                <a:latin typeface="Trebuchet MS"/>
                <a:cs typeface="Trebuchet MS"/>
              </a:rPr>
              <a:t>needs  </a:t>
            </a:r>
            <a:r>
              <a:rPr sz="2800" b="1" spc="-30" dirty="0">
                <a:solidFill>
                  <a:srgbClr val="171717"/>
                </a:solidFill>
                <a:latin typeface="Trebuchet MS"/>
                <a:cs typeface="Trebuchet MS"/>
              </a:rPr>
              <a:t>to </a:t>
            </a:r>
            <a:r>
              <a:rPr sz="2800" b="1" spc="25" dirty="0">
                <a:solidFill>
                  <a:srgbClr val="171717"/>
                </a:solidFill>
                <a:latin typeface="Trebuchet MS"/>
                <a:cs typeface="Trebuchet MS"/>
              </a:rPr>
              <a:t>use </a:t>
            </a:r>
            <a:r>
              <a:rPr sz="2800" b="1" spc="-30" dirty="0">
                <a:solidFill>
                  <a:srgbClr val="171717"/>
                </a:solidFill>
                <a:latin typeface="Trebuchet MS"/>
                <a:cs typeface="Trebuchet MS"/>
              </a:rPr>
              <a:t>more </a:t>
            </a:r>
            <a:r>
              <a:rPr sz="2800" b="1" spc="25" dirty="0">
                <a:solidFill>
                  <a:srgbClr val="171717"/>
                </a:solidFill>
                <a:latin typeface="Trebuchet MS"/>
                <a:cs typeface="Trebuchet MS"/>
              </a:rPr>
              <a:t>than </a:t>
            </a:r>
            <a:r>
              <a:rPr sz="2800" b="1" spc="10" dirty="0">
                <a:solidFill>
                  <a:srgbClr val="171717"/>
                </a:solidFill>
                <a:latin typeface="Trebuchet MS"/>
                <a:cs typeface="Trebuchet MS"/>
              </a:rPr>
              <a:t>customers</a:t>
            </a:r>
            <a:r>
              <a:rPr sz="2800" b="1" spc="-515" dirty="0">
                <a:solidFill>
                  <a:srgbClr val="171717"/>
                </a:solidFill>
                <a:latin typeface="Trebuchet MS"/>
                <a:cs typeface="Trebuchet MS"/>
              </a:rPr>
              <a:t> </a:t>
            </a:r>
            <a:r>
              <a:rPr sz="2800" b="1" spc="-30" dirty="0">
                <a:solidFill>
                  <a:srgbClr val="171717"/>
                </a:solidFill>
                <a:latin typeface="Trebuchet MS"/>
                <a:cs typeface="Trebuchet MS"/>
              </a:rPr>
              <a:t>historical  </a:t>
            </a:r>
            <a:r>
              <a:rPr sz="2800" b="1" spc="100" dirty="0">
                <a:solidFill>
                  <a:srgbClr val="171717"/>
                </a:solidFill>
                <a:latin typeface="Trebuchet MS"/>
                <a:cs typeface="Trebuchet MS"/>
              </a:rPr>
              <a:t>data </a:t>
            </a:r>
            <a:r>
              <a:rPr sz="2800" b="1" spc="-30" dirty="0">
                <a:solidFill>
                  <a:srgbClr val="171717"/>
                </a:solidFill>
                <a:latin typeface="Trebuchet MS"/>
                <a:cs typeface="Trebuchet MS"/>
              </a:rPr>
              <a:t>to </a:t>
            </a:r>
            <a:r>
              <a:rPr sz="2800" b="1" spc="-55" dirty="0">
                <a:solidFill>
                  <a:srgbClr val="171717"/>
                </a:solidFill>
                <a:latin typeface="Trebuchet MS"/>
                <a:cs typeface="Trebuchet MS"/>
              </a:rPr>
              <a:t>predict</a:t>
            </a:r>
            <a:r>
              <a:rPr sz="2800" b="1" spc="-375" dirty="0">
                <a:solidFill>
                  <a:srgbClr val="171717"/>
                </a:solidFill>
                <a:latin typeface="Trebuchet MS"/>
                <a:cs typeface="Trebuchet MS"/>
              </a:rPr>
              <a:t> </a:t>
            </a:r>
            <a:r>
              <a:rPr sz="2800" b="1" spc="-105" dirty="0">
                <a:solidFill>
                  <a:srgbClr val="171717"/>
                </a:solidFill>
                <a:latin typeface="Trebuchet MS"/>
                <a:cs typeface="Trebuchet MS"/>
              </a:rPr>
              <a:t>risk.</a:t>
            </a:r>
            <a:endParaRPr sz="2800">
              <a:latin typeface="Trebuchet MS"/>
              <a:cs typeface="Trebuchet MS"/>
            </a:endParaRPr>
          </a:p>
        </p:txBody>
      </p:sp>
      <p:sp>
        <p:nvSpPr>
          <p:cNvPr id="5" name="object 5"/>
          <p:cNvSpPr/>
          <p:nvPr/>
        </p:nvSpPr>
        <p:spPr>
          <a:xfrm>
            <a:off x="9435449" y="4947551"/>
            <a:ext cx="6829279" cy="2857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9435449" y="7298595"/>
            <a:ext cx="6829279" cy="28575"/>
          </a:xfrm>
          <a:prstGeom prst="rect">
            <a:avLst/>
          </a:prstGeom>
          <a:blipFill>
            <a:blip r:embed="rId2" cstate="print"/>
            <a:stretch>
              <a:fillRect/>
            </a:stretch>
          </a:blipFill>
        </p:spPr>
        <p:txBody>
          <a:bodyPr wrap="square" lIns="0" tIns="0" rIns="0" bIns="0" rtlCol="0"/>
          <a:lstStyle/>
          <a:p>
            <a:endParaRPr/>
          </a:p>
        </p:txBody>
      </p:sp>
      <p:grpSp>
        <p:nvGrpSpPr>
          <p:cNvPr id="7" name="object 7"/>
          <p:cNvGrpSpPr/>
          <p:nvPr/>
        </p:nvGrpSpPr>
        <p:grpSpPr>
          <a:xfrm>
            <a:off x="0" y="6508058"/>
            <a:ext cx="6580505" cy="3779520"/>
            <a:chOff x="0" y="6508058"/>
            <a:chExt cx="6580505" cy="3779520"/>
          </a:xfrm>
        </p:grpSpPr>
        <p:sp>
          <p:nvSpPr>
            <p:cNvPr id="8" name="object 8"/>
            <p:cNvSpPr/>
            <p:nvPr/>
          </p:nvSpPr>
          <p:spPr>
            <a:xfrm>
              <a:off x="0" y="6508058"/>
              <a:ext cx="6580505" cy="3779520"/>
            </a:xfrm>
            <a:custGeom>
              <a:avLst/>
              <a:gdLst/>
              <a:ahLst/>
              <a:cxnLst/>
              <a:rect l="l" t="t" r="r" b="b"/>
              <a:pathLst>
                <a:path w="6580505" h="3779520">
                  <a:moveTo>
                    <a:pt x="6579910" y="3778940"/>
                  </a:moveTo>
                  <a:lnTo>
                    <a:pt x="0" y="3778940"/>
                  </a:lnTo>
                  <a:lnTo>
                    <a:pt x="0" y="262097"/>
                  </a:lnTo>
                  <a:lnTo>
                    <a:pt x="79446" y="236373"/>
                  </a:lnTo>
                  <a:lnTo>
                    <a:pt x="127697" y="221477"/>
                  </a:lnTo>
                  <a:lnTo>
                    <a:pt x="176092" y="207054"/>
                  </a:lnTo>
                  <a:lnTo>
                    <a:pt x="224621" y="193110"/>
                  </a:lnTo>
                  <a:lnTo>
                    <a:pt x="273282" y="179643"/>
                  </a:lnTo>
                  <a:lnTo>
                    <a:pt x="322077" y="166655"/>
                  </a:lnTo>
                  <a:lnTo>
                    <a:pt x="371006" y="154144"/>
                  </a:lnTo>
                  <a:lnTo>
                    <a:pt x="420055" y="142114"/>
                  </a:lnTo>
                  <a:lnTo>
                    <a:pt x="469211" y="130567"/>
                  </a:lnTo>
                  <a:lnTo>
                    <a:pt x="518475" y="119505"/>
                  </a:lnTo>
                  <a:lnTo>
                    <a:pt x="567844" y="108926"/>
                  </a:lnTo>
                  <a:lnTo>
                    <a:pt x="617317" y="98830"/>
                  </a:lnTo>
                  <a:lnTo>
                    <a:pt x="666898" y="89221"/>
                  </a:lnTo>
                  <a:lnTo>
                    <a:pt x="716562" y="80101"/>
                  </a:lnTo>
                  <a:lnTo>
                    <a:pt x="766309" y="71469"/>
                  </a:lnTo>
                  <a:lnTo>
                    <a:pt x="816141" y="63325"/>
                  </a:lnTo>
                  <a:lnTo>
                    <a:pt x="866057" y="55670"/>
                  </a:lnTo>
                  <a:lnTo>
                    <a:pt x="916055" y="48505"/>
                  </a:lnTo>
                  <a:lnTo>
                    <a:pt x="1016221" y="35652"/>
                  </a:lnTo>
                  <a:lnTo>
                    <a:pt x="1116628" y="24767"/>
                  </a:lnTo>
                  <a:lnTo>
                    <a:pt x="1217221" y="15855"/>
                  </a:lnTo>
                  <a:lnTo>
                    <a:pt x="1317968" y="8921"/>
                  </a:lnTo>
                  <a:lnTo>
                    <a:pt x="1418848" y="3965"/>
                  </a:lnTo>
                  <a:lnTo>
                    <a:pt x="1519791" y="991"/>
                  </a:lnTo>
                  <a:lnTo>
                    <a:pt x="1620773" y="0"/>
                  </a:lnTo>
                  <a:lnTo>
                    <a:pt x="1721755" y="991"/>
                  </a:lnTo>
                  <a:lnTo>
                    <a:pt x="1822698" y="3965"/>
                  </a:lnTo>
                  <a:lnTo>
                    <a:pt x="1923578" y="8921"/>
                  </a:lnTo>
                  <a:lnTo>
                    <a:pt x="2024325" y="15855"/>
                  </a:lnTo>
                  <a:lnTo>
                    <a:pt x="2124918" y="24767"/>
                  </a:lnTo>
                  <a:lnTo>
                    <a:pt x="2225326" y="35652"/>
                  </a:lnTo>
                  <a:lnTo>
                    <a:pt x="2325492" y="48505"/>
                  </a:lnTo>
                  <a:lnTo>
                    <a:pt x="2375489" y="55670"/>
                  </a:lnTo>
                  <a:lnTo>
                    <a:pt x="2425405" y="63325"/>
                  </a:lnTo>
                  <a:lnTo>
                    <a:pt x="2475237" y="71469"/>
                  </a:lnTo>
                  <a:lnTo>
                    <a:pt x="2524985" y="80101"/>
                  </a:lnTo>
                  <a:lnTo>
                    <a:pt x="2574649" y="89221"/>
                  </a:lnTo>
                  <a:lnTo>
                    <a:pt x="2624229" y="98830"/>
                  </a:lnTo>
                  <a:lnTo>
                    <a:pt x="2673703" y="108926"/>
                  </a:lnTo>
                  <a:lnTo>
                    <a:pt x="2723072" y="119505"/>
                  </a:lnTo>
                  <a:lnTo>
                    <a:pt x="2772335" y="130567"/>
                  </a:lnTo>
                  <a:lnTo>
                    <a:pt x="2821492" y="142114"/>
                  </a:lnTo>
                  <a:lnTo>
                    <a:pt x="2870541" y="154144"/>
                  </a:lnTo>
                  <a:lnTo>
                    <a:pt x="2919469" y="166655"/>
                  </a:lnTo>
                  <a:lnTo>
                    <a:pt x="2968264" y="179643"/>
                  </a:lnTo>
                  <a:lnTo>
                    <a:pt x="3016926" y="193110"/>
                  </a:lnTo>
                  <a:lnTo>
                    <a:pt x="3065454" y="207054"/>
                  </a:lnTo>
                  <a:lnTo>
                    <a:pt x="3113849" y="221477"/>
                  </a:lnTo>
                  <a:lnTo>
                    <a:pt x="3162101" y="236373"/>
                  </a:lnTo>
                  <a:lnTo>
                    <a:pt x="3210198" y="251741"/>
                  </a:lnTo>
                  <a:lnTo>
                    <a:pt x="3258141" y="267579"/>
                  </a:lnTo>
                  <a:lnTo>
                    <a:pt x="3305927" y="283888"/>
                  </a:lnTo>
                  <a:lnTo>
                    <a:pt x="3353557" y="300668"/>
                  </a:lnTo>
                  <a:lnTo>
                    <a:pt x="3401028" y="317914"/>
                  </a:lnTo>
                  <a:lnTo>
                    <a:pt x="3448318" y="335623"/>
                  </a:lnTo>
                  <a:lnTo>
                    <a:pt x="3495428" y="353794"/>
                  </a:lnTo>
                  <a:lnTo>
                    <a:pt x="3542357" y="372428"/>
                  </a:lnTo>
                  <a:lnTo>
                    <a:pt x="3589108" y="391525"/>
                  </a:lnTo>
                  <a:lnTo>
                    <a:pt x="3635669" y="411079"/>
                  </a:lnTo>
                  <a:lnTo>
                    <a:pt x="3682028" y="431087"/>
                  </a:lnTo>
                  <a:lnTo>
                    <a:pt x="3728187" y="451549"/>
                  </a:lnTo>
                  <a:lnTo>
                    <a:pt x="3774147" y="472463"/>
                  </a:lnTo>
                  <a:lnTo>
                    <a:pt x="3819907" y="493831"/>
                  </a:lnTo>
                  <a:lnTo>
                    <a:pt x="3865448" y="515647"/>
                  </a:lnTo>
                  <a:lnTo>
                    <a:pt x="3910769" y="537905"/>
                  </a:lnTo>
                  <a:lnTo>
                    <a:pt x="3955870" y="560606"/>
                  </a:lnTo>
                  <a:lnTo>
                    <a:pt x="4000747" y="583751"/>
                  </a:lnTo>
                  <a:lnTo>
                    <a:pt x="4045398" y="607338"/>
                  </a:lnTo>
                  <a:lnTo>
                    <a:pt x="4089816" y="631362"/>
                  </a:lnTo>
                  <a:lnTo>
                    <a:pt x="4133992" y="655817"/>
                  </a:lnTo>
                  <a:lnTo>
                    <a:pt x="4177925" y="680704"/>
                  </a:lnTo>
                  <a:lnTo>
                    <a:pt x="4221617" y="706022"/>
                  </a:lnTo>
                  <a:lnTo>
                    <a:pt x="4265067" y="731771"/>
                  </a:lnTo>
                  <a:lnTo>
                    <a:pt x="4308253" y="757947"/>
                  </a:lnTo>
                  <a:lnTo>
                    <a:pt x="4351175" y="784541"/>
                  </a:lnTo>
                  <a:lnTo>
                    <a:pt x="4393834" y="811554"/>
                  </a:lnTo>
                  <a:lnTo>
                    <a:pt x="4436229" y="838985"/>
                  </a:lnTo>
                  <a:lnTo>
                    <a:pt x="4478358" y="866836"/>
                  </a:lnTo>
                  <a:lnTo>
                    <a:pt x="4520202" y="895098"/>
                  </a:lnTo>
                  <a:lnTo>
                    <a:pt x="4561767" y="923766"/>
                  </a:lnTo>
                  <a:lnTo>
                    <a:pt x="4603050" y="952839"/>
                  </a:lnTo>
                  <a:lnTo>
                    <a:pt x="4644047" y="982317"/>
                  </a:lnTo>
                  <a:lnTo>
                    <a:pt x="4684756" y="1012201"/>
                  </a:lnTo>
                  <a:lnTo>
                    <a:pt x="4725169" y="1042484"/>
                  </a:lnTo>
                  <a:lnTo>
                    <a:pt x="4765278" y="1073156"/>
                  </a:lnTo>
                  <a:lnTo>
                    <a:pt x="4805083" y="1104220"/>
                  </a:lnTo>
                  <a:lnTo>
                    <a:pt x="4844580" y="1135675"/>
                  </a:lnTo>
                  <a:lnTo>
                    <a:pt x="4883768" y="1167520"/>
                  </a:lnTo>
                  <a:lnTo>
                    <a:pt x="4922651" y="1199749"/>
                  </a:lnTo>
                  <a:lnTo>
                    <a:pt x="4961209" y="1232353"/>
                  </a:lnTo>
                  <a:lnTo>
                    <a:pt x="4999442" y="1265333"/>
                  </a:lnTo>
                  <a:lnTo>
                    <a:pt x="5037353" y="1298687"/>
                  </a:lnTo>
                  <a:lnTo>
                    <a:pt x="5074942" y="1332417"/>
                  </a:lnTo>
                  <a:lnTo>
                    <a:pt x="5112190" y="1366514"/>
                  </a:lnTo>
                  <a:lnTo>
                    <a:pt x="5149100" y="1400971"/>
                  </a:lnTo>
                  <a:lnTo>
                    <a:pt x="5185670" y="1435787"/>
                  </a:lnTo>
                  <a:lnTo>
                    <a:pt x="5221898" y="1470962"/>
                  </a:lnTo>
                  <a:lnTo>
                    <a:pt x="5257783" y="1506496"/>
                  </a:lnTo>
                  <a:lnTo>
                    <a:pt x="5293315" y="1542380"/>
                  </a:lnTo>
                  <a:lnTo>
                    <a:pt x="5328488" y="1578606"/>
                  </a:lnTo>
                  <a:lnTo>
                    <a:pt x="5363303" y="1615174"/>
                  </a:lnTo>
                  <a:lnTo>
                    <a:pt x="5397759" y="1652085"/>
                  </a:lnTo>
                  <a:lnTo>
                    <a:pt x="5431860" y="1689337"/>
                  </a:lnTo>
                  <a:lnTo>
                    <a:pt x="5465584" y="1726921"/>
                  </a:lnTo>
                  <a:lnTo>
                    <a:pt x="5498938" y="1764829"/>
                  </a:lnTo>
                  <a:lnTo>
                    <a:pt x="5531919" y="1803061"/>
                  </a:lnTo>
                  <a:lnTo>
                    <a:pt x="5564527" y="1841617"/>
                  </a:lnTo>
                  <a:lnTo>
                    <a:pt x="5596760" y="1880498"/>
                  </a:lnTo>
                  <a:lnTo>
                    <a:pt x="5628601" y="1919692"/>
                  </a:lnTo>
                  <a:lnTo>
                    <a:pt x="5660055" y="1959191"/>
                  </a:lnTo>
                  <a:lnTo>
                    <a:pt x="5691119" y="1998995"/>
                  </a:lnTo>
                  <a:lnTo>
                    <a:pt x="5721793" y="2039104"/>
                  </a:lnTo>
                  <a:lnTo>
                    <a:pt x="5752073" y="2079517"/>
                  </a:lnTo>
                  <a:lnTo>
                    <a:pt x="5781954" y="2120225"/>
                  </a:lnTo>
                  <a:lnTo>
                    <a:pt x="5811430" y="2161223"/>
                  </a:lnTo>
                  <a:lnTo>
                    <a:pt x="5840501" y="2202505"/>
                  </a:lnTo>
                  <a:lnTo>
                    <a:pt x="5869168" y="2244070"/>
                  </a:lnTo>
                  <a:lnTo>
                    <a:pt x="5897429" y="2285915"/>
                  </a:lnTo>
                  <a:lnTo>
                    <a:pt x="5925280" y="2328044"/>
                  </a:lnTo>
                  <a:lnTo>
                    <a:pt x="5952714" y="2370438"/>
                  </a:lnTo>
                  <a:lnTo>
                    <a:pt x="5979730" y="2413097"/>
                  </a:lnTo>
                  <a:lnTo>
                    <a:pt x="6006325" y="2456020"/>
                  </a:lnTo>
                  <a:lnTo>
                    <a:pt x="6032497" y="2499206"/>
                  </a:lnTo>
                  <a:lnTo>
                    <a:pt x="6058245" y="2542653"/>
                  </a:lnTo>
                  <a:lnTo>
                    <a:pt x="6083564" y="2586341"/>
                  </a:lnTo>
                  <a:lnTo>
                    <a:pt x="6108454" y="2630272"/>
                  </a:lnTo>
                  <a:lnTo>
                    <a:pt x="6132909" y="2674449"/>
                  </a:lnTo>
                  <a:lnTo>
                    <a:pt x="6156929" y="2718874"/>
                  </a:lnTo>
                  <a:lnTo>
                    <a:pt x="6180519" y="2763526"/>
                  </a:lnTo>
                  <a:lnTo>
                    <a:pt x="6203665" y="2808403"/>
                  </a:lnTo>
                  <a:lnTo>
                    <a:pt x="6226366" y="2853503"/>
                  </a:lnTo>
                  <a:lnTo>
                    <a:pt x="6248623" y="2898825"/>
                  </a:lnTo>
                  <a:lnTo>
                    <a:pt x="6270435" y="2944365"/>
                  </a:lnTo>
                  <a:lnTo>
                    <a:pt x="6291809" y="2990126"/>
                  </a:lnTo>
                  <a:lnTo>
                    <a:pt x="6312725" y="3036085"/>
                  </a:lnTo>
                  <a:lnTo>
                    <a:pt x="6333186" y="3082244"/>
                  </a:lnTo>
                  <a:lnTo>
                    <a:pt x="6353194" y="3128604"/>
                  </a:lnTo>
                  <a:lnTo>
                    <a:pt x="6372750" y="3175164"/>
                  </a:lnTo>
                  <a:lnTo>
                    <a:pt x="6391841" y="3221915"/>
                  </a:lnTo>
                  <a:lnTo>
                    <a:pt x="6410475" y="3268845"/>
                  </a:lnTo>
                  <a:lnTo>
                    <a:pt x="6428649" y="3315954"/>
                  </a:lnTo>
                  <a:lnTo>
                    <a:pt x="6446360" y="3363244"/>
                  </a:lnTo>
                  <a:lnTo>
                    <a:pt x="6463605" y="3410716"/>
                  </a:lnTo>
                  <a:lnTo>
                    <a:pt x="6480381" y="3458346"/>
                  </a:lnTo>
                  <a:lnTo>
                    <a:pt x="6496688" y="3506132"/>
                  </a:lnTo>
                  <a:lnTo>
                    <a:pt x="6512526" y="3554075"/>
                  </a:lnTo>
                  <a:lnTo>
                    <a:pt x="6527894" y="3602172"/>
                  </a:lnTo>
                  <a:lnTo>
                    <a:pt x="6542794" y="3650424"/>
                  </a:lnTo>
                  <a:lnTo>
                    <a:pt x="6557220" y="3698819"/>
                  </a:lnTo>
                  <a:lnTo>
                    <a:pt x="6571166" y="3747347"/>
                  </a:lnTo>
                  <a:lnTo>
                    <a:pt x="6579910" y="3778940"/>
                  </a:lnTo>
                  <a:close/>
                </a:path>
              </a:pathLst>
            </a:custGeom>
            <a:solidFill>
              <a:srgbClr val="FBAF03"/>
            </a:solidFill>
          </p:spPr>
          <p:txBody>
            <a:bodyPr wrap="square" lIns="0" tIns="0" rIns="0" bIns="0" rtlCol="0"/>
            <a:lstStyle/>
            <a:p>
              <a:endParaRPr/>
            </a:p>
          </p:txBody>
        </p:sp>
        <p:sp>
          <p:nvSpPr>
            <p:cNvPr id="9" name="object 9"/>
            <p:cNvSpPr/>
            <p:nvPr/>
          </p:nvSpPr>
          <p:spPr>
            <a:xfrm>
              <a:off x="1620761" y="7967867"/>
              <a:ext cx="1790699" cy="1714499"/>
            </a:xfrm>
            <a:prstGeom prst="rect">
              <a:avLst/>
            </a:prstGeom>
            <a:blipFill>
              <a:blip r:embed="rId3" cstate="print"/>
              <a:stretch>
                <a:fillRect/>
              </a:stretch>
            </a:blipFill>
          </p:spPr>
          <p:txBody>
            <a:bodyPr wrap="square" lIns="0" tIns="0" rIns="0" bIns="0" rtlCol="0"/>
            <a:lstStyle/>
            <a:p>
              <a:endParaRPr/>
            </a:p>
          </p:txBody>
        </p:sp>
      </p:grpSp>
      <p:sp>
        <p:nvSpPr>
          <p:cNvPr id="10" name="object 10"/>
          <p:cNvSpPr/>
          <p:nvPr/>
        </p:nvSpPr>
        <p:spPr>
          <a:xfrm>
            <a:off x="15740874" y="0"/>
            <a:ext cx="2547620" cy="2814320"/>
          </a:xfrm>
          <a:custGeom>
            <a:avLst/>
            <a:gdLst/>
            <a:ahLst/>
            <a:cxnLst/>
            <a:rect l="l" t="t" r="r" b="b"/>
            <a:pathLst>
              <a:path w="2547619" h="2814320">
                <a:moveTo>
                  <a:pt x="2547125" y="2814021"/>
                </a:moveTo>
                <a:lnTo>
                  <a:pt x="2482697" y="2781828"/>
                </a:lnTo>
                <a:lnTo>
                  <a:pt x="2437820" y="2758682"/>
                </a:lnTo>
                <a:lnTo>
                  <a:pt x="2393168" y="2735092"/>
                </a:lnTo>
                <a:lnTo>
                  <a:pt x="2348742" y="2711073"/>
                </a:lnTo>
                <a:lnTo>
                  <a:pt x="2304566" y="2686617"/>
                </a:lnTo>
                <a:lnTo>
                  <a:pt x="2260635" y="2661728"/>
                </a:lnTo>
                <a:lnTo>
                  <a:pt x="2216947" y="2636408"/>
                </a:lnTo>
                <a:lnTo>
                  <a:pt x="2173499" y="2610660"/>
                </a:lnTo>
                <a:lnTo>
                  <a:pt x="2130314" y="2584488"/>
                </a:lnTo>
                <a:lnTo>
                  <a:pt x="2087391" y="2557893"/>
                </a:lnTo>
                <a:lnTo>
                  <a:pt x="2044732" y="2530877"/>
                </a:lnTo>
                <a:lnTo>
                  <a:pt x="2002337" y="2503443"/>
                </a:lnTo>
                <a:lnTo>
                  <a:pt x="1960209" y="2475592"/>
                </a:lnTo>
                <a:lnTo>
                  <a:pt x="1918364" y="2447331"/>
                </a:lnTo>
                <a:lnTo>
                  <a:pt x="1876799" y="2418664"/>
                </a:lnTo>
                <a:lnTo>
                  <a:pt x="1835516" y="2389593"/>
                </a:lnTo>
                <a:lnTo>
                  <a:pt x="1794519" y="2360117"/>
                </a:lnTo>
                <a:lnTo>
                  <a:pt x="1753810" y="2330237"/>
                </a:lnTo>
                <a:lnTo>
                  <a:pt x="1713397" y="2299956"/>
                </a:lnTo>
                <a:lnTo>
                  <a:pt x="1673289" y="2269283"/>
                </a:lnTo>
                <a:lnTo>
                  <a:pt x="1633485" y="2238218"/>
                </a:lnTo>
                <a:lnTo>
                  <a:pt x="1593986" y="2206764"/>
                </a:lnTo>
                <a:lnTo>
                  <a:pt x="1554792" y="2174923"/>
                </a:lnTo>
                <a:lnTo>
                  <a:pt x="1515911" y="2142690"/>
                </a:lnTo>
                <a:lnTo>
                  <a:pt x="1477355" y="2110082"/>
                </a:lnTo>
                <a:lnTo>
                  <a:pt x="1439123" y="2077101"/>
                </a:lnTo>
                <a:lnTo>
                  <a:pt x="1401215" y="2043748"/>
                </a:lnTo>
                <a:lnTo>
                  <a:pt x="1363631" y="2010023"/>
                </a:lnTo>
                <a:lnTo>
                  <a:pt x="1326378" y="1975923"/>
                </a:lnTo>
                <a:lnTo>
                  <a:pt x="1289468" y="1941466"/>
                </a:lnTo>
                <a:lnTo>
                  <a:pt x="1252900" y="1906651"/>
                </a:lnTo>
                <a:lnTo>
                  <a:pt x="1216674" y="1871479"/>
                </a:lnTo>
                <a:lnTo>
                  <a:pt x="1180789" y="1835946"/>
                </a:lnTo>
                <a:lnTo>
                  <a:pt x="1145255" y="1800061"/>
                </a:lnTo>
                <a:lnTo>
                  <a:pt x="1110080" y="1763833"/>
                </a:lnTo>
                <a:lnTo>
                  <a:pt x="1075264" y="1727263"/>
                </a:lnTo>
                <a:lnTo>
                  <a:pt x="1040808" y="1690353"/>
                </a:lnTo>
                <a:lnTo>
                  <a:pt x="1006711" y="1653105"/>
                </a:lnTo>
                <a:lnTo>
                  <a:pt x="972981" y="1615516"/>
                </a:lnTo>
                <a:lnTo>
                  <a:pt x="939626" y="1577605"/>
                </a:lnTo>
                <a:lnTo>
                  <a:pt x="906647" y="1539372"/>
                </a:lnTo>
                <a:lnTo>
                  <a:pt x="874043" y="1500814"/>
                </a:lnTo>
                <a:lnTo>
                  <a:pt x="841814" y="1461932"/>
                </a:lnTo>
                <a:lnTo>
                  <a:pt x="809969" y="1422743"/>
                </a:lnTo>
                <a:lnTo>
                  <a:pt x="778514" y="1383246"/>
                </a:lnTo>
                <a:lnTo>
                  <a:pt x="747450" y="1343442"/>
                </a:lnTo>
                <a:lnTo>
                  <a:pt x="716777" y="1303332"/>
                </a:lnTo>
                <a:lnTo>
                  <a:pt x="686495" y="1262919"/>
                </a:lnTo>
                <a:lnTo>
                  <a:pt x="656611" y="1222210"/>
                </a:lnTo>
                <a:lnTo>
                  <a:pt x="627132" y="1181213"/>
                </a:lnTo>
                <a:lnTo>
                  <a:pt x="598060" y="1139930"/>
                </a:lnTo>
                <a:lnTo>
                  <a:pt x="569392" y="1098365"/>
                </a:lnTo>
                <a:lnTo>
                  <a:pt x="541129" y="1056521"/>
                </a:lnTo>
                <a:lnTo>
                  <a:pt x="513279" y="1014392"/>
                </a:lnTo>
                <a:lnTo>
                  <a:pt x="485847" y="971998"/>
                </a:lnTo>
                <a:lnTo>
                  <a:pt x="458835" y="929338"/>
                </a:lnTo>
                <a:lnTo>
                  <a:pt x="432241" y="886416"/>
                </a:lnTo>
                <a:lnTo>
                  <a:pt x="406065" y="843230"/>
                </a:lnTo>
                <a:lnTo>
                  <a:pt x="380316" y="799780"/>
                </a:lnTo>
                <a:lnTo>
                  <a:pt x="354998" y="756089"/>
                </a:lnTo>
                <a:lnTo>
                  <a:pt x="330111" y="712155"/>
                </a:lnTo>
                <a:lnTo>
                  <a:pt x="305656" y="667979"/>
                </a:lnTo>
                <a:lnTo>
                  <a:pt x="281632" y="623562"/>
                </a:lnTo>
                <a:lnTo>
                  <a:pt x="258044" y="578910"/>
                </a:lnTo>
                <a:lnTo>
                  <a:pt x="234900" y="534033"/>
                </a:lnTo>
                <a:lnTo>
                  <a:pt x="212199" y="488933"/>
                </a:lnTo>
                <a:lnTo>
                  <a:pt x="189940" y="443611"/>
                </a:lnTo>
                <a:lnTo>
                  <a:pt x="168125" y="398071"/>
                </a:lnTo>
                <a:lnTo>
                  <a:pt x="146757" y="352310"/>
                </a:lnTo>
                <a:lnTo>
                  <a:pt x="125843" y="306350"/>
                </a:lnTo>
                <a:lnTo>
                  <a:pt x="105381" y="260192"/>
                </a:lnTo>
                <a:lnTo>
                  <a:pt x="85373" y="213832"/>
                </a:lnTo>
                <a:lnTo>
                  <a:pt x="65819" y="167271"/>
                </a:lnTo>
                <a:lnTo>
                  <a:pt x="46722" y="120521"/>
                </a:lnTo>
                <a:lnTo>
                  <a:pt x="28088" y="73591"/>
                </a:lnTo>
                <a:lnTo>
                  <a:pt x="9916" y="26482"/>
                </a:lnTo>
                <a:lnTo>
                  <a:pt x="0" y="0"/>
                </a:lnTo>
                <a:lnTo>
                  <a:pt x="2547125" y="0"/>
                </a:lnTo>
                <a:lnTo>
                  <a:pt x="2547125" y="2814021"/>
                </a:lnTo>
                <a:close/>
              </a:path>
            </a:pathLst>
          </a:custGeom>
          <a:solidFill>
            <a:srgbClr val="FBAF03"/>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49645" y="867536"/>
            <a:ext cx="16738600" cy="9419590"/>
            <a:chOff x="1549645" y="867536"/>
            <a:chExt cx="16738600" cy="9419590"/>
          </a:xfrm>
        </p:grpSpPr>
        <p:sp>
          <p:nvSpPr>
            <p:cNvPr id="3" name="object 3"/>
            <p:cNvSpPr/>
            <p:nvPr/>
          </p:nvSpPr>
          <p:spPr>
            <a:xfrm>
              <a:off x="1549645" y="867536"/>
              <a:ext cx="15192359" cy="855344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549645" y="1609200"/>
              <a:ext cx="15189263" cy="7790404"/>
            </a:xfrm>
            <a:prstGeom prst="rect">
              <a:avLst/>
            </a:prstGeom>
            <a:blipFill>
              <a:blip r:embed="rId3" cstate="print"/>
              <a:stretch>
                <a:fillRect/>
              </a:stretch>
            </a:blipFill>
          </p:spPr>
          <p:txBody>
            <a:bodyPr wrap="square" lIns="0" tIns="0" rIns="0" bIns="0" rtlCol="0"/>
            <a:lstStyle/>
            <a:p>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1413693" y="4016867"/>
            <a:ext cx="4799330" cy="4446270"/>
            <a:chOff x="11413693" y="4016867"/>
            <a:chExt cx="4799330" cy="4446270"/>
          </a:xfrm>
        </p:grpSpPr>
        <p:sp>
          <p:nvSpPr>
            <p:cNvPr id="3" name="object 3"/>
            <p:cNvSpPr/>
            <p:nvPr/>
          </p:nvSpPr>
          <p:spPr>
            <a:xfrm>
              <a:off x="11413693" y="4016867"/>
              <a:ext cx="4799045" cy="4446193"/>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2545628" y="5881801"/>
              <a:ext cx="2581274" cy="2581259"/>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4561345" y="10260365"/>
            <a:ext cx="4512310" cy="12700"/>
          </a:xfrm>
          <a:custGeom>
            <a:avLst/>
            <a:gdLst/>
            <a:ahLst/>
            <a:cxnLst/>
            <a:rect l="l" t="t" r="r" b="b"/>
            <a:pathLst>
              <a:path w="4512309" h="12700">
                <a:moveTo>
                  <a:pt x="4456365" y="12695"/>
                </a:moveTo>
                <a:lnTo>
                  <a:pt x="4410437" y="12685"/>
                </a:lnTo>
                <a:lnTo>
                  <a:pt x="4283996" y="12538"/>
                </a:lnTo>
                <a:lnTo>
                  <a:pt x="4207478" y="12464"/>
                </a:lnTo>
                <a:lnTo>
                  <a:pt x="4124759" y="12433"/>
                </a:lnTo>
                <a:lnTo>
                  <a:pt x="0" y="12433"/>
                </a:lnTo>
                <a:lnTo>
                  <a:pt x="16" y="263"/>
                </a:lnTo>
                <a:lnTo>
                  <a:pt x="8291" y="271"/>
                </a:lnTo>
                <a:lnTo>
                  <a:pt x="22434" y="91"/>
                </a:lnTo>
                <a:lnTo>
                  <a:pt x="50969" y="10"/>
                </a:lnTo>
                <a:lnTo>
                  <a:pt x="92109" y="0"/>
                </a:lnTo>
                <a:lnTo>
                  <a:pt x="143837" y="38"/>
                </a:lnTo>
                <a:lnTo>
                  <a:pt x="270994" y="179"/>
                </a:lnTo>
                <a:lnTo>
                  <a:pt x="342390" y="239"/>
                </a:lnTo>
                <a:lnTo>
                  <a:pt x="416309" y="263"/>
                </a:lnTo>
                <a:lnTo>
                  <a:pt x="4512160" y="263"/>
                </a:lnTo>
                <a:lnTo>
                  <a:pt x="4512144" y="12433"/>
                </a:lnTo>
                <a:lnTo>
                  <a:pt x="4503868" y="12425"/>
                </a:lnTo>
                <a:lnTo>
                  <a:pt x="4488098" y="12622"/>
                </a:lnTo>
                <a:close/>
              </a:path>
            </a:pathLst>
          </a:custGeom>
          <a:solidFill>
            <a:srgbClr val="181818"/>
          </a:solidFill>
        </p:spPr>
        <p:txBody>
          <a:bodyPr wrap="square" lIns="0" tIns="0" rIns="0" bIns="0" rtlCol="0"/>
          <a:lstStyle/>
          <a:p>
            <a:endParaRPr/>
          </a:p>
        </p:txBody>
      </p:sp>
      <p:sp>
        <p:nvSpPr>
          <p:cNvPr id="6" name="object 6"/>
          <p:cNvSpPr txBox="1">
            <a:spLocks noGrp="1"/>
          </p:cNvSpPr>
          <p:nvPr>
            <p:ph type="title"/>
          </p:nvPr>
        </p:nvSpPr>
        <p:spPr>
          <a:xfrm>
            <a:off x="1016000" y="990663"/>
            <a:ext cx="10295890" cy="1016000"/>
          </a:xfrm>
          <a:prstGeom prst="rect">
            <a:avLst/>
          </a:prstGeom>
        </p:spPr>
        <p:txBody>
          <a:bodyPr vert="horz" wrap="square" lIns="0" tIns="12700" rIns="0" bIns="0" rtlCol="0">
            <a:spAutoFit/>
          </a:bodyPr>
          <a:lstStyle/>
          <a:p>
            <a:pPr marL="12700">
              <a:lnSpc>
                <a:spcPct val="100000"/>
              </a:lnSpc>
              <a:spcBef>
                <a:spcPts val="100"/>
              </a:spcBef>
            </a:pPr>
            <a:r>
              <a:rPr spc="-459" dirty="0">
                <a:solidFill>
                  <a:srgbClr val="171717"/>
                </a:solidFill>
              </a:rPr>
              <a:t>FUTURE</a:t>
            </a:r>
            <a:r>
              <a:rPr spc="-425" dirty="0">
                <a:solidFill>
                  <a:srgbClr val="171717"/>
                </a:solidFill>
              </a:rPr>
              <a:t> </a:t>
            </a:r>
            <a:r>
              <a:rPr spc="-560" dirty="0"/>
              <a:t>IMPROVEMENTS</a:t>
            </a:r>
          </a:p>
        </p:txBody>
      </p:sp>
      <p:sp>
        <p:nvSpPr>
          <p:cNvPr id="7" name="object 7"/>
          <p:cNvSpPr txBox="1"/>
          <p:nvPr/>
        </p:nvSpPr>
        <p:spPr>
          <a:xfrm>
            <a:off x="1016000" y="2356038"/>
            <a:ext cx="12310745" cy="1378585"/>
          </a:xfrm>
          <a:prstGeom prst="rect">
            <a:avLst/>
          </a:prstGeom>
        </p:spPr>
        <p:txBody>
          <a:bodyPr vert="horz" wrap="square" lIns="0" tIns="12700" rIns="0" bIns="0" rtlCol="0">
            <a:spAutoFit/>
          </a:bodyPr>
          <a:lstStyle/>
          <a:p>
            <a:pPr marL="12700" marR="5024755">
              <a:lnSpc>
                <a:spcPct val="116100"/>
              </a:lnSpc>
              <a:spcBef>
                <a:spcPts val="100"/>
              </a:spcBef>
            </a:pPr>
            <a:r>
              <a:rPr sz="2800" spc="-105" dirty="0">
                <a:solidFill>
                  <a:srgbClr val="171717"/>
                </a:solidFill>
                <a:latin typeface="Verdana"/>
                <a:cs typeface="Verdana"/>
              </a:rPr>
              <a:t>Fintonic</a:t>
            </a:r>
            <a:r>
              <a:rPr sz="2800" spc="-254" dirty="0">
                <a:solidFill>
                  <a:srgbClr val="171717"/>
                </a:solidFill>
                <a:latin typeface="Verdana"/>
                <a:cs typeface="Verdana"/>
              </a:rPr>
              <a:t> </a:t>
            </a:r>
            <a:r>
              <a:rPr sz="2800" spc="-90" dirty="0">
                <a:solidFill>
                  <a:srgbClr val="171717"/>
                </a:solidFill>
                <a:latin typeface="Verdana"/>
                <a:cs typeface="Verdana"/>
              </a:rPr>
              <a:t>is</a:t>
            </a:r>
            <a:r>
              <a:rPr sz="2800" spc="-250" dirty="0">
                <a:solidFill>
                  <a:srgbClr val="171717"/>
                </a:solidFill>
                <a:latin typeface="Verdana"/>
                <a:cs typeface="Verdana"/>
              </a:rPr>
              <a:t> </a:t>
            </a:r>
            <a:r>
              <a:rPr sz="2800" spc="-145" dirty="0">
                <a:solidFill>
                  <a:srgbClr val="171717"/>
                </a:solidFill>
                <a:latin typeface="Verdana"/>
                <a:cs typeface="Verdana"/>
              </a:rPr>
              <a:t>committed</a:t>
            </a:r>
            <a:r>
              <a:rPr sz="2800" spc="-254" dirty="0">
                <a:solidFill>
                  <a:srgbClr val="171717"/>
                </a:solidFill>
                <a:latin typeface="Verdana"/>
                <a:cs typeface="Verdana"/>
              </a:rPr>
              <a:t> </a:t>
            </a:r>
            <a:r>
              <a:rPr sz="2800" spc="-114" dirty="0">
                <a:solidFill>
                  <a:srgbClr val="171717"/>
                </a:solidFill>
                <a:latin typeface="Verdana"/>
                <a:cs typeface="Verdana"/>
              </a:rPr>
              <a:t>to</a:t>
            </a:r>
            <a:r>
              <a:rPr sz="2800" spc="-250" dirty="0">
                <a:solidFill>
                  <a:srgbClr val="171717"/>
                </a:solidFill>
                <a:latin typeface="Verdana"/>
                <a:cs typeface="Verdana"/>
              </a:rPr>
              <a:t> </a:t>
            </a:r>
            <a:r>
              <a:rPr sz="2800" spc="-145" dirty="0">
                <a:solidFill>
                  <a:srgbClr val="171717"/>
                </a:solidFill>
                <a:latin typeface="Verdana"/>
                <a:cs typeface="Verdana"/>
              </a:rPr>
              <a:t>evolve</a:t>
            </a:r>
            <a:r>
              <a:rPr sz="2800" spc="-254" dirty="0">
                <a:solidFill>
                  <a:srgbClr val="171717"/>
                </a:solidFill>
                <a:latin typeface="Verdana"/>
                <a:cs typeface="Verdana"/>
              </a:rPr>
              <a:t> </a:t>
            </a:r>
            <a:r>
              <a:rPr sz="2800" spc="-70" dirty="0">
                <a:solidFill>
                  <a:srgbClr val="171717"/>
                </a:solidFill>
                <a:latin typeface="Verdana"/>
                <a:cs typeface="Verdana"/>
              </a:rPr>
              <a:t>and</a:t>
            </a:r>
            <a:r>
              <a:rPr sz="2800" spc="-250" dirty="0">
                <a:solidFill>
                  <a:srgbClr val="171717"/>
                </a:solidFill>
                <a:latin typeface="Verdana"/>
                <a:cs typeface="Verdana"/>
              </a:rPr>
              <a:t> </a:t>
            </a:r>
            <a:r>
              <a:rPr sz="2800" spc="-60" dirty="0">
                <a:solidFill>
                  <a:srgbClr val="171717"/>
                </a:solidFill>
                <a:latin typeface="Verdana"/>
                <a:cs typeface="Verdana"/>
              </a:rPr>
              <a:t>adapt</a:t>
            </a:r>
            <a:r>
              <a:rPr sz="2800" spc="-254" dirty="0">
                <a:solidFill>
                  <a:srgbClr val="171717"/>
                </a:solidFill>
                <a:latin typeface="Verdana"/>
                <a:cs typeface="Verdana"/>
              </a:rPr>
              <a:t> </a:t>
            </a:r>
            <a:r>
              <a:rPr sz="2800" spc="-114" dirty="0">
                <a:solidFill>
                  <a:srgbClr val="171717"/>
                </a:solidFill>
                <a:latin typeface="Verdana"/>
                <a:cs typeface="Verdana"/>
              </a:rPr>
              <a:t>to  </a:t>
            </a:r>
            <a:r>
              <a:rPr sz="2800" spc="-150" dirty="0">
                <a:solidFill>
                  <a:srgbClr val="171717"/>
                </a:solidFill>
                <a:latin typeface="Verdana"/>
                <a:cs typeface="Verdana"/>
              </a:rPr>
              <a:t>our </a:t>
            </a:r>
            <a:r>
              <a:rPr sz="2800" spc="-90" dirty="0">
                <a:solidFill>
                  <a:srgbClr val="171717"/>
                </a:solidFill>
                <a:latin typeface="Verdana"/>
                <a:cs typeface="Verdana"/>
              </a:rPr>
              <a:t>changing</a:t>
            </a:r>
            <a:r>
              <a:rPr sz="2800" spc="-365" dirty="0">
                <a:solidFill>
                  <a:srgbClr val="171717"/>
                </a:solidFill>
                <a:latin typeface="Verdana"/>
                <a:cs typeface="Verdana"/>
              </a:rPr>
              <a:t> </a:t>
            </a:r>
            <a:r>
              <a:rPr sz="2800" spc="-65" dirty="0">
                <a:solidFill>
                  <a:srgbClr val="171717"/>
                </a:solidFill>
                <a:latin typeface="Verdana"/>
                <a:cs typeface="Verdana"/>
              </a:rPr>
              <a:t>world</a:t>
            </a:r>
            <a:endParaRPr sz="2800">
              <a:latin typeface="Verdana"/>
              <a:cs typeface="Verdana"/>
            </a:endParaRPr>
          </a:p>
          <a:p>
            <a:pPr marR="5080" algn="r">
              <a:lnSpc>
                <a:spcPct val="100000"/>
              </a:lnSpc>
              <a:spcBef>
                <a:spcPts val="330"/>
              </a:spcBef>
            </a:pPr>
            <a:r>
              <a:rPr sz="2100" b="1" spc="50" dirty="0">
                <a:solidFill>
                  <a:srgbClr val="181818"/>
                </a:solidFill>
                <a:latin typeface="Arial"/>
                <a:cs typeface="Arial"/>
              </a:rPr>
              <a:t>Financial</a:t>
            </a:r>
            <a:r>
              <a:rPr sz="2100" b="1" spc="-110" dirty="0">
                <a:solidFill>
                  <a:srgbClr val="181818"/>
                </a:solidFill>
                <a:latin typeface="Arial"/>
                <a:cs typeface="Arial"/>
              </a:rPr>
              <a:t> </a:t>
            </a:r>
            <a:r>
              <a:rPr sz="2100" b="1" spc="60" dirty="0">
                <a:solidFill>
                  <a:srgbClr val="181818"/>
                </a:solidFill>
                <a:latin typeface="Arial"/>
                <a:cs typeface="Arial"/>
              </a:rPr>
              <a:t>Metrics</a:t>
            </a:r>
            <a:endParaRPr sz="2100">
              <a:latin typeface="Arial"/>
              <a:cs typeface="Arial"/>
            </a:endParaRPr>
          </a:p>
        </p:txBody>
      </p:sp>
      <p:sp>
        <p:nvSpPr>
          <p:cNvPr id="8" name="object 8"/>
          <p:cNvSpPr txBox="1"/>
          <p:nvPr/>
        </p:nvSpPr>
        <p:spPr>
          <a:xfrm>
            <a:off x="14558263" y="3388684"/>
            <a:ext cx="2212975" cy="345440"/>
          </a:xfrm>
          <a:prstGeom prst="rect">
            <a:avLst/>
          </a:prstGeom>
        </p:spPr>
        <p:txBody>
          <a:bodyPr vert="horz" wrap="square" lIns="0" tIns="12700" rIns="0" bIns="0" rtlCol="0">
            <a:spAutoFit/>
          </a:bodyPr>
          <a:lstStyle/>
          <a:p>
            <a:pPr marL="12700">
              <a:lnSpc>
                <a:spcPct val="100000"/>
              </a:lnSpc>
              <a:spcBef>
                <a:spcPts val="100"/>
              </a:spcBef>
            </a:pPr>
            <a:r>
              <a:rPr sz="2100" b="1" spc="35" dirty="0">
                <a:solidFill>
                  <a:srgbClr val="181818"/>
                </a:solidFill>
                <a:latin typeface="Arial"/>
                <a:cs typeface="Arial"/>
              </a:rPr>
              <a:t>Customers'</a:t>
            </a:r>
            <a:r>
              <a:rPr sz="2100" b="1" spc="-130" dirty="0">
                <a:solidFill>
                  <a:srgbClr val="181818"/>
                </a:solidFill>
                <a:latin typeface="Arial"/>
                <a:cs typeface="Arial"/>
              </a:rPr>
              <a:t> </a:t>
            </a:r>
            <a:r>
              <a:rPr sz="2100" b="1" spc="70" dirty="0">
                <a:solidFill>
                  <a:srgbClr val="181818"/>
                </a:solidFill>
                <a:latin typeface="Arial"/>
                <a:cs typeface="Arial"/>
              </a:rPr>
              <a:t>Data</a:t>
            </a:r>
            <a:endParaRPr sz="2100">
              <a:latin typeface="Arial"/>
              <a:cs typeface="Arial"/>
            </a:endParaRPr>
          </a:p>
        </p:txBody>
      </p:sp>
      <p:sp>
        <p:nvSpPr>
          <p:cNvPr id="9" name="object 9"/>
          <p:cNvSpPr txBox="1"/>
          <p:nvPr/>
        </p:nvSpPr>
        <p:spPr>
          <a:xfrm>
            <a:off x="12772255" y="8698879"/>
            <a:ext cx="2092325" cy="345440"/>
          </a:xfrm>
          <a:prstGeom prst="rect">
            <a:avLst/>
          </a:prstGeom>
        </p:spPr>
        <p:txBody>
          <a:bodyPr vert="horz" wrap="square" lIns="0" tIns="12700" rIns="0" bIns="0" rtlCol="0">
            <a:spAutoFit/>
          </a:bodyPr>
          <a:lstStyle/>
          <a:p>
            <a:pPr marL="12700">
              <a:lnSpc>
                <a:spcPct val="100000"/>
              </a:lnSpc>
              <a:spcBef>
                <a:spcPts val="100"/>
              </a:spcBef>
            </a:pPr>
            <a:r>
              <a:rPr sz="2100" b="1" spc="65" dirty="0">
                <a:solidFill>
                  <a:srgbClr val="181818"/>
                </a:solidFill>
                <a:latin typeface="Arial"/>
                <a:cs typeface="Arial"/>
              </a:rPr>
              <a:t>Emerging</a:t>
            </a:r>
            <a:r>
              <a:rPr sz="2100" b="1" spc="-114" dirty="0">
                <a:solidFill>
                  <a:srgbClr val="181818"/>
                </a:solidFill>
                <a:latin typeface="Arial"/>
                <a:cs typeface="Arial"/>
              </a:rPr>
              <a:t> </a:t>
            </a:r>
            <a:r>
              <a:rPr sz="2100" b="1" spc="-25" dirty="0">
                <a:solidFill>
                  <a:srgbClr val="181818"/>
                </a:solidFill>
                <a:latin typeface="Arial"/>
                <a:cs typeface="Arial"/>
              </a:rPr>
              <a:t>Risks</a:t>
            </a:r>
            <a:endParaRPr sz="2100">
              <a:latin typeface="Arial"/>
              <a:cs typeface="Arial"/>
            </a:endParaRPr>
          </a:p>
        </p:txBody>
      </p:sp>
      <p:sp>
        <p:nvSpPr>
          <p:cNvPr id="10" name="object 10"/>
          <p:cNvSpPr/>
          <p:nvPr/>
        </p:nvSpPr>
        <p:spPr>
          <a:xfrm>
            <a:off x="1028700" y="4029882"/>
            <a:ext cx="617855" cy="617855"/>
          </a:xfrm>
          <a:custGeom>
            <a:avLst/>
            <a:gdLst/>
            <a:ahLst/>
            <a:cxnLst/>
            <a:rect l="l" t="t" r="r" b="b"/>
            <a:pathLst>
              <a:path w="617855" h="617854">
                <a:moveTo>
                  <a:pt x="308768" y="617536"/>
                </a:moveTo>
                <a:lnTo>
                  <a:pt x="263462" y="614195"/>
                </a:lnTo>
                <a:lnTo>
                  <a:pt x="219137" y="604241"/>
                </a:lnTo>
                <a:lnTo>
                  <a:pt x="176753" y="587891"/>
                </a:lnTo>
                <a:lnTo>
                  <a:pt x="137225" y="565499"/>
                </a:lnTo>
                <a:lnTo>
                  <a:pt x="101412" y="537550"/>
                </a:lnTo>
                <a:lnTo>
                  <a:pt x="70087" y="504648"/>
                </a:lnTo>
                <a:lnTo>
                  <a:pt x="43928" y="467507"/>
                </a:lnTo>
                <a:lnTo>
                  <a:pt x="23503" y="426929"/>
                </a:lnTo>
                <a:lnTo>
                  <a:pt x="9253" y="383793"/>
                </a:lnTo>
                <a:lnTo>
                  <a:pt x="1486" y="339032"/>
                </a:lnTo>
                <a:lnTo>
                  <a:pt x="0" y="308768"/>
                </a:lnTo>
                <a:lnTo>
                  <a:pt x="92" y="301188"/>
                </a:lnTo>
                <a:lnTo>
                  <a:pt x="4545" y="255982"/>
                </a:lnTo>
                <a:lnTo>
                  <a:pt x="15584" y="211911"/>
                </a:lnTo>
                <a:lnTo>
                  <a:pt x="32967" y="169944"/>
                </a:lnTo>
                <a:lnTo>
                  <a:pt x="56325" y="130975"/>
                </a:lnTo>
                <a:lnTo>
                  <a:pt x="85142" y="95861"/>
                </a:lnTo>
                <a:lnTo>
                  <a:pt x="118806" y="65350"/>
                </a:lnTo>
                <a:lnTo>
                  <a:pt x="156575" y="40114"/>
                </a:lnTo>
                <a:lnTo>
                  <a:pt x="197646" y="20688"/>
                </a:lnTo>
                <a:lnTo>
                  <a:pt x="241114" y="7502"/>
                </a:lnTo>
                <a:lnTo>
                  <a:pt x="286056" y="836"/>
                </a:lnTo>
                <a:lnTo>
                  <a:pt x="308768" y="0"/>
                </a:lnTo>
                <a:lnTo>
                  <a:pt x="316348" y="92"/>
                </a:lnTo>
                <a:lnTo>
                  <a:pt x="361554" y="4545"/>
                </a:lnTo>
                <a:lnTo>
                  <a:pt x="405625" y="15584"/>
                </a:lnTo>
                <a:lnTo>
                  <a:pt x="447592" y="32967"/>
                </a:lnTo>
                <a:lnTo>
                  <a:pt x="486561" y="56325"/>
                </a:lnTo>
                <a:lnTo>
                  <a:pt x="521675" y="85142"/>
                </a:lnTo>
                <a:lnTo>
                  <a:pt x="552186" y="118806"/>
                </a:lnTo>
                <a:lnTo>
                  <a:pt x="577422" y="156575"/>
                </a:lnTo>
                <a:lnTo>
                  <a:pt x="596848" y="197646"/>
                </a:lnTo>
                <a:lnTo>
                  <a:pt x="610034" y="241114"/>
                </a:lnTo>
                <a:lnTo>
                  <a:pt x="616700" y="286056"/>
                </a:lnTo>
                <a:lnTo>
                  <a:pt x="617536" y="308768"/>
                </a:lnTo>
                <a:lnTo>
                  <a:pt x="617444" y="316348"/>
                </a:lnTo>
                <a:lnTo>
                  <a:pt x="612991" y="361554"/>
                </a:lnTo>
                <a:lnTo>
                  <a:pt x="601952" y="405625"/>
                </a:lnTo>
                <a:lnTo>
                  <a:pt x="584568" y="447592"/>
                </a:lnTo>
                <a:lnTo>
                  <a:pt x="561211" y="486561"/>
                </a:lnTo>
                <a:lnTo>
                  <a:pt x="532394" y="521675"/>
                </a:lnTo>
                <a:lnTo>
                  <a:pt x="498730" y="552186"/>
                </a:lnTo>
                <a:lnTo>
                  <a:pt x="460961" y="577422"/>
                </a:lnTo>
                <a:lnTo>
                  <a:pt x="419890" y="596848"/>
                </a:lnTo>
                <a:lnTo>
                  <a:pt x="376422" y="610034"/>
                </a:lnTo>
                <a:lnTo>
                  <a:pt x="331480" y="616700"/>
                </a:lnTo>
                <a:lnTo>
                  <a:pt x="308768" y="617536"/>
                </a:lnTo>
                <a:close/>
              </a:path>
            </a:pathLst>
          </a:custGeom>
          <a:solidFill>
            <a:srgbClr val="FBAF03"/>
          </a:solidFill>
        </p:spPr>
        <p:txBody>
          <a:bodyPr wrap="square" lIns="0" tIns="0" rIns="0" bIns="0" rtlCol="0"/>
          <a:lstStyle/>
          <a:p>
            <a:endParaRPr/>
          </a:p>
        </p:txBody>
      </p:sp>
      <p:sp>
        <p:nvSpPr>
          <p:cNvPr id="11" name="object 11"/>
          <p:cNvSpPr txBox="1"/>
          <p:nvPr/>
        </p:nvSpPr>
        <p:spPr>
          <a:xfrm>
            <a:off x="1264607" y="4162503"/>
            <a:ext cx="146050" cy="330200"/>
          </a:xfrm>
          <a:prstGeom prst="rect">
            <a:avLst/>
          </a:prstGeom>
        </p:spPr>
        <p:txBody>
          <a:bodyPr vert="horz" wrap="square" lIns="0" tIns="12700" rIns="0" bIns="0" rtlCol="0">
            <a:spAutoFit/>
          </a:bodyPr>
          <a:lstStyle/>
          <a:p>
            <a:pPr marL="12700">
              <a:lnSpc>
                <a:spcPct val="100000"/>
              </a:lnSpc>
              <a:spcBef>
                <a:spcPts val="100"/>
              </a:spcBef>
            </a:pPr>
            <a:r>
              <a:rPr sz="2000" b="1" spc="-225" dirty="0">
                <a:solidFill>
                  <a:srgbClr val="FEFFFD"/>
                </a:solidFill>
                <a:latin typeface="Trebuchet MS"/>
                <a:cs typeface="Trebuchet MS"/>
              </a:rPr>
              <a:t>1</a:t>
            </a:r>
            <a:endParaRPr sz="2000">
              <a:latin typeface="Trebuchet MS"/>
              <a:cs typeface="Trebuchet MS"/>
            </a:endParaRPr>
          </a:p>
        </p:txBody>
      </p:sp>
      <p:sp>
        <p:nvSpPr>
          <p:cNvPr id="12" name="object 12"/>
          <p:cNvSpPr/>
          <p:nvPr/>
        </p:nvSpPr>
        <p:spPr>
          <a:xfrm>
            <a:off x="1028700" y="5787023"/>
            <a:ext cx="617855" cy="617855"/>
          </a:xfrm>
          <a:custGeom>
            <a:avLst/>
            <a:gdLst/>
            <a:ahLst/>
            <a:cxnLst/>
            <a:rect l="l" t="t" r="r" b="b"/>
            <a:pathLst>
              <a:path w="617855" h="617854">
                <a:moveTo>
                  <a:pt x="308768" y="617536"/>
                </a:moveTo>
                <a:lnTo>
                  <a:pt x="263462" y="614195"/>
                </a:lnTo>
                <a:lnTo>
                  <a:pt x="219137" y="604241"/>
                </a:lnTo>
                <a:lnTo>
                  <a:pt x="176753" y="587891"/>
                </a:lnTo>
                <a:lnTo>
                  <a:pt x="137225" y="565499"/>
                </a:lnTo>
                <a:lnTo>
                  <a:pt x="101412" y="537550"/>
                </a:lnTo>
                <a:lnTo>
                  <a:pt x="70087" y="504648"/>
                </a:lnTo>
                <a:lnTo>
                  <a:pt x="43928" y="467507"/>
                </a:lnTo>
                <a:lnTo>
                  <a:pt x="23503" y="426929"/>
                </a:lnTo>
                <a:lnTo>
                  <a:pt x="9253" y="383793"/>
                </a:lnTo>
                <a:lnTo>
                  <a:pt x="1486" y="339032"/>
                </a:lnTo>
                <a:lnTo>
                  <a:pt x="0" y="308768"/>
                </a:lnTo>
                <a:lnTo>
                  <a:pt x="92" y="301188"/>
                </a:lnTo>
                <a:lnTo>
                  <a:pt x="4545" y="255982"/>
                </a:lnTo>
                <a:lnTo>
                  <a:pt x="15584" y="211911"/>
                </a:lnTo>
                <a:lnTo>
                  <a:pt x="32967" y="169944"/>
                </a:lnTo>
                <a:lnTo>
                  <a:pt x="56325" y="130975"/>
                </a:lnTo>
                <a:lnTo>
                  <a:pt x="85142" y="95861"/>
                </a:lnTo>
                <a:lnTo>
                  <a:pt x="118806" y="65350"/>
                </a:lnTo>
                <a:lnTo>
                  <a:pt x="156575" y="40114"/>
                </a:lnTo>
                <a:lnTo>
                  <a:pt x="197646" y="20688"/>
                </a:lnTo>
                <a:lnTo>
                  <a:pt x="241114" y="7502"/>
                </a:lnTo>
                <a:lnTo>
                  <a:pt x="286056" y="836"/>
                </a:lnTo>
                <a:lnTo>
                  <a:pt x="308768" y="0"/>
                </a:lnTo>
                <a:lnTo>
                  <a:pt x="316348" y="92"/>
                </a:lnTo>
                <a:lnTo>
                  <a:pt x="361554" y="4545"/>
                </a:lnTo>
                <a:lnTo>
                  <a:pt x="405625" y="15584"/>
                </a:lnTo>
                <a:lnTo>
                  <a:pt x="447592" y="32967"/>
                </a:lnTo>
                <a:lnTo>
                  <a:pt x="486561" y="56325"/>
                </a:lnTo>
                <a:lnTo>
                  <a:pt x="521675" y="85142"/>
                </a:lnTo>
                <a:lnTo>
                  <a:pt x="552186" y="118806"/>
                </a:lnTo>
                <a:lnTo>
                  <a:pt x="577422" y="156575"/>
                </a:lnTo>
                <a:lnTo>
                  <a:pt x="596848" y="197646"/>
                </a:lnTo>
                <a:lnTo>
                  <a:pt x="610034" y="241114"/>
                </a:lnTo>
                <a:lnTo>
                  <a:pt x="616700" y="286056"/>
                </a:lnTo>
                <a:lnTo>
                  <a:pt x="617536" y="308768"/>
                </a:lnTo>
                <a:lnTo>
                  <a:pt x="617444" y="316348"/>
                </a:lnTo>
                <a:lnTo>
                  <a:pt x="612991" y="361554"/>
                </a:lnTo>
                <a:lnTo>
                  <a:pt x="601952" y="405625"/>
                </a:lnTo>
                <a:lnTo>
                  <a:pt x="584568" y="447592"/>
                </a:lnTo>
                <a:lnTo>
                  <a:pt x="561211" y="486561"/>
                </a:lnTo>
                <a:lnTo>
                  <a:pt x="532394" y="521675"/>
                </a:lnTo>
                <a:lnTo>
                  <a:pt x="498730" y="552186"/>
                </a:lnTo>
                <a:lnTo>
                  <a:pt x="460961" y="577422"/>
                </a:lnTo>
                <a:lnTo>
                  <a:pt x="419890" y="596848"/>
                </a:lnTo>
                <a:lnTo>
                  <a:pt x="376422" y="610034"/>
                </a:lnTo>
                <a:lnTo>
                  <a:pt x="331480" y="616700"/>
                </a:lnTo>
                <a:lnTo>
                  <a:pt x="308768" y="617536"/>
                </a:lnTo>
                <a:close/>
              </a:path>
            </a:pathLst>
          </a:custGeom>
          <a:solidFill>
            <a:srgbClr val="FBAF03"/>
          </a:solidFill>
        </p:spPr>
        <p:txBody>
          <a:bodyPr wrap="square" lIns="0" tIns="0" rIns="0" bIns="0" rtlCol="0"/>
          <a:lstStyle/>
          <a:p>
            <a:endParaRPr/>
          </a:p>
        </p:txBody>
      </p:sp>
      <p:sp>
        <p:nvSpPr>
          <p:cNvPr id="13" name="object 13"/>
          <p:cNvSpPr txBox="1"/>
          <p:nvPr/>
        </p:nvSpPr>
        <p:spPr>
          <a:xfrm>
            <a:off x="1244814" y="5919645"/>
            <a:ext cx="185420" cy="330200"/>
          </a:xfrm>
          <a:prstGeom prst="rect">
            <a:avLst/>
          </a:prstGeom>
        </p:spPr>
        <p:txBody>
          <a:bodyPr vert="horz" wrap="square" lIns="0" tIns="12700" rIns="0" bIns="0" rtlCol="0">
            <a:spAutoFit/>
          </a:bodyPr>
          <a:lstStyle/>
          <a:p>
            <a:pPr marL="12700">
              <a:lnSpc>
                <a:spcPct val="100000"/>
              </a:lnSpc>
              <a:spcBef>
                <a:spcPts val="100"/>
              </a:spcBef>
            </a:pPr>
            <a:r>
              <a:rPr sz="2000" b="1" spc="85" dirty="0">
                <a:solidFill>
                  <a:srgbClr val="FEFFFD"/>
                </a:solidFill>
                <a:latin typeface="Trebuchet MS"/>
                <a:cs typeface="Trebuchet MS"/>
              </a:rPr>
              <a:t>2</a:t>
            </a:r>
            <a:endParaRPr sz="2000">
              <a:latin typeface="Trebuchet MS"/>
              <a:cs typeface="Trebuchet MS"/>
            </a:endParaRPr>
          </a:p>
        </p:txBody>
      </p:sp>
      <p:sp>
        <p:nvSpPr>
          <p:cNvPr id="14" name="object 14"/>
          <p:cNvSpPr txBox="1"/>
          <p:nvPr/>
        </p:nvSpPr>
        <p:spPr>
          <a:xfrm>
            <a:off x="2481201" y="3864934"/>
            <a:ext cx="7113270" cy="863600"/>
          </a:xfrm>
          <a:prstGeom prst="rect">
            <a:avLst/>
          </a:prstGeom>
        </p:spPr>
        <p:txBody>
          <a:bodyPr vert="horz" wrap="square" lIns="0" tIns="12700" rIns="0" bIns="0" rtlCol="0">
            <a:spAutoFit/>
          </a:bodyPr>
          <a:lstStyle/>
          <a:p>
            <a:pPr marL="12700" marR="5080">
              <a:lnSpc>
                <a:spcPct val="114599"/>
              </a:lnSpc>
              <a:spcBef>
                <a:spcPts val="100"/>
              </a:spcBef>
            </a:pPr>
            <a:r>
              <a:rPr sz="2400" spc="-80" dirty="0">
                <a:solidFill>
                  <a:srgbClr val="171717"/>
                </a:solidFill>
                <a:latin typeface="Verdana"/>
                <a:cs typeface="Verdana"/>
              </a:rPr>
              <a:t>Building</a:t>
            </a:r>
            <a:r>
              <a:rPr sz="2400" spc="-220" dirty="0">
                <a:solidFill>
                  <a:srgbClr val="171717"/>
                </a:solidFill>
                <a:latin typeface="Verdana"/>
                <a:cs typeface="Verdana"/>
              </a:rPr>
              <a:t> </a:t>
            </a:r>
            <a:r>
              <a:rPr sz="2400" spc="-110" dirty="0">
                <a:solidFill>
                  <a:srgbClr val="171717"/>
                </a:solidFill>
                <a:latin typeface="Verdana"/>
                <a:cs typeface="Verdana"/>
              </a:rPr>
              <a:t>models</a:t>
            </a:r>
            <a:r>
              <a:rPr sz="2400" spc="-220" dirty="0">
                <a:solidFill>
                  <a:srgbClr val="171717"/>
                </a:solidFill>
                <a:latin typeface="Verdana"/>
                <a:cs typeface="Verdana"/>
              </a:rPr>
              <a:t> </a:t>
            </a:r>
            <a:r>
              <a:rPr sz="2400" spc="-60" dirty="0">
                <a:solidFill>
                  <a:srgbClr val="171717"/>
                </a:solidFill>
                <a:latin typeface="Verdana"/>
                <a:cs typeface="Verdana"/>
              </a:rPr>
              <a:t>based</a:t>
            </a:r>
            <a:r>
              <a:rPr sz="2400" spc="-220" dirty="0">
                <a:solidFill>
                  <a:srgbClr val="171717"/>
                </a:solidFill>
                <a:latin typeface="Verdana"/>
                <a:cs typeface="Verdana"/>
              </a:rPr>
              <a:t> </a:t>
            </a:r>
            <a:r>
              <a:rPr sz="2400" spc="-100" dirty="0">
                <a:solidFill>
                  <a:srgbClr val="171717"/>
                </a:solidFill>
                <a:latin typeface="Verdana"/>
                <a:cs typeface="Verdana"/>
              </a:rPr>
              <a:t>on</a:t>
            </a:r>
            <a:r>
              <a:rPr sz="2400" spc="-215" dirty="0">
                <a:solidFill>
                  <a:srgbClr val="171717"/>
                </a:solidFill>
                <a:latin typeface="Verdana"/>
                <a:cs typeface="Verdana"/>
              </a:rPr>
              <a:t> </a:t>
            </a:r>
            <a:r>
              <a:rPr sz="2400" spc="-100" dirty="0">
                <a:solidFill>
                  <a:srgbClr val="171717"/>
                </a:solidFill>
                <a:latin typeface="Verdana"/>
                <a:cs typeface="Verdana"/>
              </a:rPr>
              <a:t>various</a:t>
            </a:r>
            <a:r>
              <a:rPr sz="2400" spc="-220" dirty="0">
                <a:solidFill>
                  <a:srgbClr val="171717"/>
                </a:solidFill>
                <a:latin typeface="Verdana"/>
                <a:cs typeface="Verdana"/>
              </a:rPr>
              <a:t> </a:t>
            </a:r>
            <a:r>
              <a:rPr sz="2400" spc="-45" dirty="0">
                <a:solidFill>
                  <a:srgbClr val="171717"/>
                </a:solidFill>
                <a:latin typeface="Verdana"/>
                <a:cs typeface="Verdana"/>
              </a:rPr>
              <a:t>data</a:t>
            </a:r>
            <a:r>
              <a:rPr sz="2400" spc="-220" dirty="0">
                <a:solidFill>
                  <a:srgbClr val="171717"/>
                </a:solidFill>
                <a:latin typeface="Verdana"/>
                <a:cs typeface="Verdana"/>
              </a:rPr>
              <a:t> </a:t>
            </a:r>
            <a:r>
              <a:rPr sz="2400" spc="-95" dirty="0">
                <a:solidFill>
                  <a:srgbClr val="171717"/>
                </a:solidFill>
                <a:latin typeface="Verdana"/>
                <a:cs typeface="Verdana"/>
              </a:rPr>
              <a:t>to</a:t>
            </a:r>
            <a:r>
              <a:rPr sz="2400" spc="-215" dirty="0">
                <a:solidFill>
                  <a:srgbClr val="171717"/>
                </a:solidFill>
                <a:latin typeface="Verdana"/>
                <a:cs typeface="Verdana"/>
              </a:rPr>
              <a:t> </a:t>
            </a:r>
            <a:r>
              <a:rPr sz="2400" spc="-90" dirty="0">
                <a:solidFill>
                  <a:srgbClr val="171717"/>
                </a:solidFill>
                <a:latin typeface="Verdana"/>
                <a:cs typeface="Verdana"/>
              </a:rPr>
              <a:t>offer</a:t>
            </a:r>
            <a:r>
              <a:rPr sz="2400" spc="-220" dirty="0">
                <a:solidFill>
                  <a:srgbClr val="171717"/>
                </a:solidFill>
                <a:latin typeface="Verdana"/>
                <a:cs typeface="Verdana"/>
              </a:rPr>
              <a:t> </a:t>
            </a:r>
            <a:r>
              <a:rPr sz="2400" spc="-114" dirty="0">
                <a:solidFill>
                  <a:srgbClr val="171717"/>
                </a:solidFill>
                <a:latin typeface="Verdana"/>
                <a:cs typeface="Verdana"/>
              </a:rPr>
              <a:t>the  </a:t>
            </a:r>
            <a:r>
              <a:rPr sz="2400" spc="-120" dirty="0">
                <a:solidFill>
                  <a:srgbClr val="171717"/>
                </a:solidFill>
                <a:latin typeface="Verdana"/>
                <a:cs typeface="Verdana"/>
              </a:rPr>
              <a:t>most </a:t>
            </a:r>
            <a:r>
              <a:rPr sz="2400" spc="-85" dirty="0">
                <a:solidFill>
                  <a:srgbClr val="171717"/>
                </a:solidFill>
                <a:latin typeface="Verdana"/>
                <a:cs typeface="Verdana"/>
              </a:rPr>
              <a:t>accurate </a:t>
            </a:r>
            <a:r>
              <a:rPr sz="2400" spc="-100" dirty="0">
                <a:solidFill>
                  <a:srgbClr val="171717"/>
                </a:solidFill>
                <a:latin typeface="Verdana"/>
                <a:cs typeface="Verdana"/>
              </a:rPr>
              <a:t>credit</a:t>
            </a:r>
            <a:r>
              <a:rPr sz="2400" spc="-459" dirty="0">
                <a:solidFill>
                  <a:srgbClr val="171717"/>
                </a:solidFill>
                <a:latin typeface="Verdana"/>
                <a:cs typeface="Verdana"/>
              </a:rPr>
              <a:t> </a:t>
            </a:r>
            <a:r>
              <a:rPr sz="2400" spc="-114" dirty="0">
                <a:solidFill>
                  <a:srgbClr val="171717"/>
                </a:solidFill>
                <a:latin typeface="Verdana"/>
                <a:cs typeface="Verdana"/>
              </a:rPr>
              <a:t>ratings.</a:t>
            </a:r>
            <a:endParaRPr sz="2400">
              <a:latin typeface="Verdana"/>
              <a:cs typeface="Verdana"/>
            </a:endParaRPr>
          </a:p>
        </p:txBody>
      </p:sp>
      <p:sp>
        <p:nvSpPr>
          <p:cNvPr id="15" name="object 15"/>
          <p:cNvSpPr txBox="1"/>
          <p:nvPr/>
        </p:nvSpPr>
        <p:spPr>
          <a:xfrm>
            <a:off x="2481201" y="5408716"/>
            <a:ext cx="6922770" cy="1282700"/>
          </a:xfrm>
          <a:prstGeom prst="rect">
            <a:avLst/>
          </a:prstGeom>
        </p:spPr>
        <p:txBody>
          <a:bodyPr vert="horz" wrap="square" lIns="0" tIns="12700" rIns="0" bIns="0" rtlCol="0">
            <a:spAutoFit/>
          </a:bodyPr>
          <a:lstStyle/>
          <a:p>
            <a:pPr marL="12700" marR="5080">
              <a:lnSpc>
                <a:spcPct val="114599"/>
              </a:lnSpc>
              <a:spcBef>
                <a:spcPts val="100"/>
              </a:spcBef>
            </a:pPr>
            <a:r>
              <a:rPr sz="2400" spc="-75" dirty="0">
                <a:solidFill>
                  <a:srgbClr val="171717"/>
                </a:solidFill>
                <a:latin typeface="Verdana"/>
                <a:cs typeface="Verdana"/>
              </a:rPr>
              <a:t>Build alliance </a:t>
            </a:r>
            <a:r>
              <a:rPr sz="2400" spc="-90" dirty="0">
                <a:solidFill>
                  <a:srgbClr val="171717"/>
                </a:solidFill>
                <a:latin typeface="Verdana"/>
                <a:cs typeface="Verdana"/>
              </a:rPr>
              <a:t>networks </a:t>
            </a:r>
            <a:r>
              <a:rPr sz="2400" spc="-95" dirty="0">
                <a:solidFill>
                  <a:srgbClr val="171717"/>
                </a:solidFill>
                <a:latin typeface="Verdana"/>
                <a:cs typeface="Verdana"/>
              </a:rPr>
              <a:t>to </a:t>
            </a:r>
            <a:r>
              <a:rPr sz="2400" spc="-70" dirty="0">
                <a:solidFill>
                  <a:srgbClr val="171717"/>
                </a:solidFill>
                <a:latin typeface="Verdana"/>
                <a:cs typeface="Verdana"/>
              </a:rPr>
              <a:t>capitalise </a:t>
            </a:r>
            <a:r>
              <a:rPr sz="2400" spc="-100" dirty="0">
                <a:solidFill>
                  <a:srgbClr val="171717"/>
                </a:solidFill>
                <a:latin typeface="Verdana"/>
                <a:cs typeface="Verdana"/>
              </a:rPr>
              <a:t>on </a:t>
            </a:r>
            <a:r>
              <a:rPr sz="2400" spc="-75" dirty="0">
                <a:solidFill>
                  <a:srgbClr val="171717"/>
                </a:solidFill>
                <a:latin typeface="Verdana"/>
                <a:cs typeface="Verdana"/>
              </a:rPr>
              <a:t>specific  </a:t>
            </a:r>
            <a:r>
              <a:rPr sz="2400" spc="-110" dirty="0">
                <a:solidFill>
                  <a:srgbClr val="171717"/>
                </a:solidFill>
                <a:latin typeface="Verdana"/>
                <a:cs typeface="Verdana"/>
              </a:rPr>
              <a:t>expertise </a:t>
            </a:r>
            <a:r>
              <a:rPr sz="2400" spc="-95" dirty="0">
                <a:solidFill>
                  <a:srgbClr val="171717"/>
                </a:solidFill>
                <a:latin typeface="Verdana"/>
                <a:cs typeface="Verdana"/>
              </a:rPr>
              <a:t>to predict </a:t>
            </a:r>
            <a:r>
              <a:rPr sz="2400" spc="-125" dirty="0">
                <a:solidFill>
                  <a:srgbClr val="171717"/>
                </a:solidFill>
                <a:latin typeface="Verdana"/>
                <a:cs typeface="Verdana"/>
              </a:rPr>
              <a:t>risk </a:t>
            </a:r>
            <a:r>
              <a:rPr sz="2400" spc="-315" dirty="0">
                <a:solidFill>
                  <a:srgbClr val="171717"/>
                </a:solidFill>
                <a:latin typeface="Verdana"/>
                <a:cs typeface="Verdana"/>
              </a:rPr>
              <a:t>– </a:t>
            </a:r>
            <a:r>
              <a:rPr sz="2400" spc="-270" dirty="0">
                <a:solidFill>
                  <a:srgbClr val="171717"/>
                </a:solidFill>
                <a:latin typeface="Verdana"/>
                <a:cs typeface="Verdana"/>
              </a:rPr>
              <a:t>ex: </a:t>
            </a:r>
            <a:r>
              <a:rPr sz="2400" spc="-114" dirty="0">
                <a:solidFill>
                  <a:srgbClr val="171717"/>
                </a:solidFill>
                <a:latin typeface="Verdana"/>
                <a:cs typeface="Verdana"/>
              </a:rPr>
              <a:t>Greentech </a:t>
            </a:r>
            <a:r>
              <a:rPr sz="2400" spc="-95" dirty="0">
                <a:solidFill>
                  <a:srgbClr val="171717"/>
                </a:solidFill>
                <a:latin typeface="Verdana"/>
                <a:cs typeface="Verdana"/>
              </a:rPr>
              <a:t>to</a:t>
            </a:r>
            <a:r>
              <a:rPr sz="2400" spc="-645" dirty="0">
                <a:solidFill>
                  <a:srgbClr val="171717"/>
                </a:solidFill>
                <a:latin typeface="Verdana"/>
                <a:cs typeface="Verdana"/>
              </a:rPr>
              <a:t> </a:t>
            </a:r>
            <a:r>
              <a:rPr sz="2400" spc="-65" dirty="0">
                <a:solidFill>
                  <a:srgbClr val="171717"/>
                </a:solidFill>
                <a:latin typeface="Verdana"/>
                <a:cs typeface="Verdana"/>
              </a:rPr>
              <a:t>assess  </a:t>
            </a:r>
            <a:r>
              <a:rPr sz="2400" spc="-114" dirty="0">
                <a:solidFill>
                  <a:srgbClr val="171717"/>
                </a:solidFill>
                <a:latin typeface="Verdana"/>
                <a:cs typeface="Verdana"/>
              </a:rPr>
              <a:t>environmental </a:t>
            </a:r>
            <a:r>
              <a:rPr sz="2400" spc="-125" dirty="0">
                <a:solidFill>
                  <a:srgbClr val="171717"/>
                </a:solidFill>
                <a:latin typeface="Verdana"/>
                <a:cs typeface="Verdana"/>
              </a:rPr>
              <a:t>risk</a:t>
            </a:r>
            <a:r>
              <a:rPr sz="2400" spc="-330" dirty="0">
                <a:solidFill>
                  <a:srgbClr val="171717"/>
                </a:solidFill>
                <a:latin typeface="Verdana"/>
                <a:cs typeface="Verdana"/>
              </a:rPr>
              <a:t> </a:t>
            </a:r>
            <a:r>
              <a:rPr sz="2400" spc="-75" dirty="0">
                <a:solidFill>
                  <a:srgbClr val="171717"/>
                </a:solidFill>
                <a:latin typeface="Verdana"/>
                <a:cs typeface="Verdana"/>
              </a:rPr>
              <a:t>factors</a:t>
            </a:r>
            <a:endParaRPr sz="2400">
              <a:latin typeface="Verdana"/>
              <a:cs typeface="Verdana"/>
            </a:endParaRPr>
          </a:p>
        </p:txBody>
      </p:sp>
      <p:sp>
        <p:nvSpPr>
          <p:cNvPr id="16" name="object 16"/>
          <p:cNvSpPr/>
          <p:nvPr/>
        </p:nvSpPr>
        <p:spPr>
          <a:xfrm>
            <a:off x="1028700" y="7542580"/>
            <a:ext cx="617855" cy="621030"/>
          </a:xfrm>
          <a:custGeom>
            <a:avLst/>
            <a:gdLst/>
            <a:ahLst/>
            <a:cxnLst/>
            <a:rect l="l" t="t" r="r" b="b"/>
            <a:pathLst>
              <a:path w="617855" h="621029">
                <a:moveTo>
                  <a:pt x="308768" y="620713"/>
                </a:moveTo>
                <a:lnTo>
                  <a:pt x="263462" y="617354"/>
                </a:lnTo>
                <a:lnTo>
                  <a:pt x="219137" y="607349"/>
                </a:lnTo>
                <a:lnTo>
                  <a:pt x="176753" y="590915"/>
                </a:lnTo>
                <a:lnTo>
                  <a:pt x="137225" y="568408"/>
                </a:lnTo>
                <a:lnTo>
                  <a:pt x="101412" y="540315"/>
                </a:lnTo>
                <a:lnTo>
                  <a:pt x="70087" y="507244"/>
                </a:lnTo>
                <a:lnTo>
                  <a:pt x="43928" y="469911"/>
                </a:lnTo>
                <a:lnTo>
                  <a:pt x="23503" y="429124"/>
                </a:lnTo>
                <a:lnTo>
                  <a:pt x="9253" y="385767"/>
                </a:lnTo>
                <a:lnTo>
                  <a:pt x="1486" y="340776"/>
                </a:lnTo>
                <a:lnTo>
                  <a:pt x="0" y="310356"/>
                </a:lnTo>
                <a:lnTo>
                  <a:pt x="92" y="302737"/>
                </a:lnTo>
                <a:lnTo>
                  <a:pt x="4545" y="257299"/>
                </a:lnTo>
                <a:lnTo>
                  <a:pt x="15584" y="213001"/>
                </a:lnTo>
                <a:lnTo>
                  <a:pt x="32967" y="170818"/>
                </a:lnTo>
                <a:lnTo>
                  <a:pt x="56325" y="131648"/>
                </a:lnTo>
                <a:lnTo>
                  <a:pt x="85142" y="96354"/>
                </a:lnTo>
                <a:lnTo>
                  <a:pt x="118806" y="65686"/>
                </a:lnTo>
                <a:lnTo>
                  <a:pt x="156575" y="40320"/>
                </a:lnTo>
                <a:lnTo>
                  <a:pt x="197646" y="20795"/>
                </a:lnTo>
                <a:lnTo>
                  <a:pt x="241114" y="7541"/>
                </a:lnTo>
                <a:lnTo>
                  <a:pt x="286056" y="840"/>
                </a:lnTo>
                <a:lnTo>
                  <a:pt x="308768" y="0"/>
                </a:lnTo>
                <a:lnTo>
                  <a:pt x="316348" y="93"/>
                </a:lnTo>
                <a:lnTo>
                  <a:pt x="361554" y="4568"/>
                </a:lnTo>
                <a:lnTo>
                  <a:pt x="405625" y="15664"/>
                </a:lnTo>
                <a:lnTo>
                  <a:pt x="447592" y="33137"/>
                </a:lnTo>
                <a:lnTo>
                  <a:pt x="486561" y="56614"/>
                </a:lnTo>
                <a:lnTo>
                  <a:pt x="521675" y="85580"/>
                </a:lnTo>
                <a:lnTo>
                  <a:pt x="552186" y="119417"/>
                </a:lnTo>
                <a:lnTo>
                  <a:pt x="577422" y="157380"/>
                </a:lnTo>
                <a:lnTo>
                  <a:pt x="596848" y="198663"/>
                </a:lnTo>
                <a:lnTo>
                  <a:pt x="610034" y="242354"/>
                </a:lnTo>
                <a:lnTo>
                  <a:pt x="616700" y="287527"/>
                </a:lnTo>
                <a:lnTo>
                  <a:pt x="617536" y="310356"/>
                </a:lnTo>
                <a:lnTo>
                  <a:pt x="617444" y="317975"/>
                </a:lnTo>
                <a:lnTo>
                  <a:pt x="612991" y="363413"/>
                </a:lnTo>
                <a:lnTo>
                  <a:pt x="601952" y="407711"/>
                </a:lnTo>
                <a:lnTo>
                  <a:pt x="584568" y="449894"/>
                </a:lnTo>
                <a:lnTo>
                  <a:pt x="561211" y="489064"/>
                </a:lnTo>
                <a:lnTo>
                  <a:pt x="532394" y="524358"/>
                </a:lnTo>
                <a:lnTo>
                  <a:pt x="498730" y="555026"/>
                </a:lnTo>
                <a:lnTo>
                  <a:pt x="460961" y="580392"/>
                </a:lnTo>
                <a:lnTo>
                  <a:pt x="419890" y="599917"/>
                </a:lnTo>
                <a:lnTo>
                  <a:pt x="376422" y="613171"/>
                </a:lnTo>
                <a:lnTo>
                  <a:pt x="331480" y="619872"/>
                </a:lnTo>
                <a:lnTo>
                  <a:pt x="308768" y="620713"/>
                </a:lnTo>
                <a:close/>
              </a:path>
            </a:pathLst>
          </a:custGeom>
          <a:solidFill>
            <a:srgbClr val="FBAF03"/>
          </a:solidFill>
        </p:spPr>
        <p:txBody>
          <a:bodyPr wrap="square" lIns="0" tIns="0" rIns="0" bIns="0" rtlCol="0"/>
          <a:lstStyle/>
          <a:p>
            <a:endParaRPr/>
          </a:p>
        </p:txBody>
      </p:sp>
      <p:sp>
        <p:nvSpPr>
          <p:cNvPr id="17" name="object 17"/>
          <p:cNvSpPr txBox="1"/>
          <p:nvPr/>
        </p:nvSpPr>
        <p:spPr>
          <a:xfrm>
            <a:off x="1240944" y="7675201"/>
            <a:ext cx="193040" cy="330200"/>
          </a:xfrm>
          <a:prstGeom prst="rect">
            <a:avLst/>
          </a:prstGeom>
        </p:spPr>
        <p:txBody>
          <a:bodyPr vert="horz" wrap="square" lIns="0" tIns="12700" rIns="0" bIns="0" rtlCol="0">
            <a:spAutoFit/>
          </a:bodyPr>
          <a:lstStyle/>
          <a:p>
            <a:pPr marL="12700">
              <a:lnSpc>
                <a:spcPct val="100000"/>
              </a:lnSpc>
              <a:spcBef>
                <a:spcPts val="100"/>
              </a:spcBef>
            </a:pPr>
            <a:r>
              <a:rPr sz="2000" b="1" spc="145" dirty="0">
                <a:solidFill>
                  <a:srgbClr val="FEFFFD"/>
                </a:solidFill>
                <a:latin typeface="Trebuchet MS"/>
                <a:cs typeface="Trebuchet MS"/>
              </a:rPr>
              <a:t>3</a:t>
            </a:r>
            <a:endParaRPr sz="2000">
              <a:latin typeface="Trebuchet MS"/>
              <a:cs typeface="Trebuchet MS"/>
            </a:endParaRPr>
          </a:p>
        </p:txBody>
      </p:sp>
      <p:sp>
        <p:nvSpPr>
          <p:cNvPr id="18" name="object 18"/>
          <p:cNvSpPr txBox="1"/>
          <p:nvPr/>
        </p:nvSpPr>
        <p:spPr>
          <a:xfrm>
            <a:off x="2481201" y="7379217"/>
            <a:ext cx="7107555" cy="863600"/>
          </a:xfrm>
          <a:prstGeom prst="rect">
            <a:avLst/>
          </a:prstGeom>
        </p:spPr>
        <p:txBody>
          <a:bodyPr vert="horz" wrap="square" lIns="0" tIns="12700" rIns="0" bIns="0" rtlCol="0">
            <a:spAutoFit/>
          </a:bodyPr>
          <a:lstStyle/>
          <a:p>
            <a:pPr marL="12700" marR="5080">
              <a:lnSpc>
                <a:spcPct val="114599"/>
              </a:lnSpc>
              <a:spcBef>
                <a:spcPts val="100"/>
              </a:spcBef>
            </a:pPr>
            <a:r>
              <a:rPr sz="2400" spc="-10" dirty="0">
                <a:solidFill>
                  <a:srgbClr val="171717"/>
                </a:solidFill>
                <a:latin typeface="Verdana"/>
                <a:cs typeface="Verdana"/>
              </a:rPr>
              <a:t>ML</a:t>
            </a:r>
            <a:r>
              <a:rPr sz="2400" spc="-225" dirty="0">
                <a:solidFill>
                  <a:srgbClr val="171717"/>
                </a:solidFill>
                <a:latin typeface="Verdana"/>
                <a:cs typeface="Verdana"/>
              </a:rPr>
              <a:t> </a:t>
            </a:r>
            <a:r>
              <a:rPr sz="2400" spc="-155" dirty="0">
                <a:solidFill>
                  <a:srgbClr val="171717"/>
                </a:solidFill>
                <a:latin typeface="Verdana"/>
                <a:cs typeface="Verdana"/>
              </a:rPr>
              <a:t>key</a:t>
            </a:r>
            <a:r>
              <a:rPr sz="2400" spc="-220" dirty="0">
                <a:solidFill>
                  <a:srgbClr val="171717"/>
                </a:solidFill>
                <a:latin typeface="Verdana"/>
                <a:cs typeface="Verdana"/>
              </a:rPr>
              <a:t> </a:t>
            </a:r>
            <a:r>
              <a:rPr sz="2400" spc="-95" dirty="0">
                <a:solidFill>
                  <a:srgbClr val="171717"/>
                </a:solidFill>
                <a:latin typeface="Verdana"/>
                <a:cs typeface="Verdana"/>
              </a:rPr>
              <a:t>to</a:t>
            </a:r>
            <a:r>
              <a:rPr sz="2400" spc="-220" dirty="0">
                <a:solidFill>
                  <a:srgbClr val="171717"/>
                </a:solidFill>
                <a:latin typeface="Verdana"/>
                <a:cs typeface="Verdana"/>
              </a:rPr>
              <a:t> </a:t>
            </a:r>
            <a:r>
              <a:rPr sz="2400" spc="-85" dirty="0">
                <a:solidFill>
                  <a:srgbClr val="171717"/>
                </a:solidFill>
                <a:latin typeface="Verdana"/>
                <a:cs typeface="Verdana"/>
              </a:rPr>
              <a:t>building</a:t>
            </a:r>
            <a:r>
              <a:rPr sz="2400" spc="-220" dirty="0">
                <a:solidFill>
                  <a:srgbClr val="171717"/>
                </a:solidFill>
                <a:latin typeface="Verdana"/>
                <a:cs typeface="Verdana"/>
              </a:rPr>
              <a:t> </a:t>
            </a:r>
            <a:r>
              <a:rPr sz="2400" spc="-110" dirty="0">
                <a:solidFill>
                  <a:srgbClr val="171717"/>
                </a:solidFill>
                <a:latin typeface="Verdana"/>
                <a:cs typeface="Verdana"/>
              </a:rPr>
              <a:t>these</a:t>
            </a:r>
            <a:r>
              <a:rPr sz="2400" spc="-220" dirty="0">
                <a:solidFill>
                  <a:srgbClr val="171717"/>
                </a:solidFill>
                <a:latin typeface="Verdana"/>
                <a:cs typeface="Verdana"/>
              </a:rPr>
              <a:t> </a:t>
            </a:r>
            <a:r>
              <a:rPr sz="2400" spc="-40" dirty="0">
                <a:solidFill>
                  <a:srgbClr val="171717"/>
                </a:solidFill>
                <a:latin typeface="Verdana"/>
                <a:cs typeface="Verdana"/>
              </a:rPr>
              <a:t>new</a:t>
            </a:r>
            <a:r>
              <a:rPr sz="2400" spc="-220" dirty="0">
                <a:solidFill>
                  <a:srgbClr val="171717"/>
                </a:solidFill>
                <a:latin typeface="Verdana"/>
                <a:cs typeface="Verdana"/>
              </a:rPr>
              <a:t> </a:t>
            </a:r>
            <a:r>
              <a:rPr sz="2400" spc="-100" dirty="0">
                <a:solidFill>
                  <a:srgbClr val="171717"/>
                </a:solidFill>
                <a:latin typeface="Verdana"/>
                <a:cs typeface="Verdana"/>
              </a:rPr>
              <a:t>types</a:t>
            </a:r>
            <a:r>
              <a:rPr sz="2400" spc="-220" dirty="0">
                <a:solidFill>
                  <a:srgbClr val="171717"/>
                </a:solidFill>
                <a:latin typeface="Verdana"/>
                <a:cs typeface="Verdana"/>
              </a:rPr>
              <a:t> </a:t>
            </a:r>
            <a:r>
              <a:rPr sz="2400" spc="-60" dirty="0">
                <a:solidFill>
                  <a:srgbClr val="171717"/>
                </a:solidFill>
                <a:latin typeface="Verdana"/>
                <a:cs typeface="Verdana"/>
              </a:rPr>
              <a:t>of</a:t>
            </a:r>
            <a:r>
              <a:rPr sz="2400" spc="-220" dirty="0">
                <a:solidFill>
                  <a:srgbClr val="171717"/>
                </a:solidFill>
                <a:latin typeface="Verdana"/>
                <a:cs typeface="Verdana"/>
              </a:rPr>
              <a:t> </a:t>
            </a:r>
            <a:r>
              <a:rPr sz="2400" spc="-110" dirty="0">
                <a:solidFill>
                  <a:srgbClr val="171717"/>
                </a:solidFill>
                <a:latin typeface="Verdana"/>
                <a:cs typeface="Verdana"/>
              </a:rPr>
              <a:t>models</a:t>
            </a:r>
            <a:r>
              <a:rPr sz="2400" spc="-220" dirty="0">
                <a:solidFill>
                  <a:srgbClr val="171717"/>
                </a:solidFill>
                <a:latin typeface="Verdana"/>
                <a:cs typeface="Verdana"/>
              </a:rPr>
              <a:t> </a:t>
            </a:r>
            <a:r>
              <a:rPr sz="2400" spc="-65" dirty="0">
                <a:solidFill>
                  <a:srgbClr val="171717"/>
                </a:solidFill>
                <a:latin typeface="Verdana"/>
                <a:cs typeface="Verdana"/>
              </a:rPr>
              <a:t>-</a:t>
            </a:r>
            <a:r>
              <a:rPr sz="2400" spc="-220" dirty="0">
                <a:solidFill>
                  <a:srgbClr val="171717"/>
                </a:solidFill>
                <a:latin typeface="Verdana"/>
                <a:cs typeface="Verdana"/>
              </a:rPr>
              <a:t> </a:t>
            </a:r>
            <a:r>
              <a:rPr sz="2400" spc="-95" dirty="0">
                <a:solidFill>
                  <a:srgbClr val="171717"/>
                </a:solidFill>
                <a:latin typeface="Verdana"/>
                <a:cs typeface="Verdana"/>
              </a:rPr>
              <a:t>to  </a:t>
            </a:r>
            <a:r>
              <a:rPr sz="2400" spc="-85" dirty="0">
                <a:solidFill>
                  <a:srgbClr val="171717"/>
                </a:solidFill>
                <a:latin typeface="Verdana"/>
                <a:cs typeface="Verdana"/>
              </a:rPr>
              <a:t>build</a:t>
            </a:r>
            <a:r>
              <a:rPr sz="2400" spc="-225" dirty="0">
                <a:solidFill>
                  <a:srgbClr val="171717"/>
                </a:solidFill>
                <a:latin typeface="Verdana"/>
                <a:cs typeface="Verdana"/>
              </a:rPr>
              <a:t> </a:t>
            </a:r>
            <a:r>
              <a:rPr sz="2400" spc="-110" dirty="0">
                <a:solidFill>
                  <a:srgbClr val="171717"/>
                </a:solidFill>
                <a:latin typeface="Verdana"/>
                <a:cs typeface="Verdana"/>
              </a:rPr>
              <a:t>models</a:t>
            </a:r>
            <a:r>
              <a:rPr sz="2400" spc="-220" dirty="0">
                <a:solidFill>
                  <a:srgbClr val="171717"/>
                </a:solidFill>
                <a:latin typeface="Verdana"/>
                <a:cs typeface="Verdana"/>
              </a:rPr>
              <a:t> </a:t>
            </a:r>
            <a:r>
              <a:rPr sz="2400" spc="-90" dirty="0">
                <a:solidFill>
                  <a:srgbClr val="171717"/>
                </a:solidFill>
                <a:latin typeface="Verdana"/>
                <a:cs typeface="Verdana"/>
              </a:rPr>
              <a:t>using</a:t>
            </a:r>
            <a:r>
              <a:rPr sz="2400" spc="-225" dirty="0">
                <a:solidFill>
                  <a:srgbClr val="171717"/>
                </a:solidFill>
                <a:latin typeface="Verdana"/>
                <a:cs typeface="Verdana"/>
              </a:rPr>
              <a:t> </a:t>
            </a:r>
            <a:r>
              <a:rPr sz="2400" spc="-105" dirty="0">
                <a:solidFill>
                  <a:srgbClr val="171717"/>
                </a:solidFill>
                <a:latin typeface="Verdana"/>
                <a:cs typeface="Verdana"/>
              </a:rPr>
              <a:t>huge</a:t>
            </a:r>
            <a:r>
              <a:rPr sz="2400" spc="-220" dirty="0">
                <a:solidFill>
                  <a:srgbClr val="171717"/>
                </a:solidFill>
                <a:latin typeface="Verdana"/>
                <a:cs typeface="Verdana"/>
              </a:rPr>
              <a:t> </a:t>
            </a:r>
            <a:r>
              <a:rPr sz="2400" spc="-105" dirty="0">
                <a:solidFill>
                  <a:srgbClr val="171717"/>
                </a:solidFill>
                <a:latin typeface="Verdana"/>
                <a:cs typeface="Verdana"/>
              </a:rPr>
              <a:t>amounts</a:t>
            </a:r>
            <a:r>
              <a:rPr sz="2400" spc="-220" dirty="0">
                <a:solidFill>
                  <a:srgbClr val="171717"/>
                </a:solidFill>
                <a:latin typeface="Verdana"/>
                <a:cs typeface="Verdana"/>
              </a:rPr>
              <a:t> </a:t>
            </a:r>
            <a:r>
              <a:rPr sz="2400" spc="-60" dirty="0">
                <a:solidFill>
                  <a:srgbClr val="171717"/>
                </a:solidFill>
                <a:latin typeface="Verdana"/>
                <a:cs typeface="Verdana"/>
              </a:rPr>
              <a:t>of</a:t>
            </a:r>
            <a:r>
              <a:rPr sz="2400" spc="-225" dirty="0">
                <a:solidFill>
                  <a:srgbClr val="171717"/>
                </a:solidFill>
                <a:latin typeface="Verdana"/>
                <a:cs typeface="Verdana"/>
              </a:rPr>
              <a:t> </a:t>
            </a:r>
            <a:r>
              <a:rPr sz="2400" spc="-95" dirty="0">
                <a:solidFill>
                  <a:srgbClr val="171717"/>
                </a:solidFill>
                <a:latin typeface="Verdana"/>
                <a:cs typeface="Verdana"/>
              </a:rPr>
              <a:t>different</a:t>
            </a:r>
            <a:r>
              <a:rPr sz="2400" spc="-220" dirty="0">
                <a:solidFill>
                  <a:srgbClr val="171717"/>
                </a:solidFill>
                <a:latin typeface="Verdana"/>
                <a:cs typeface="Verdana"/>
              </a:rPr>
              <a:t> </a:t>
            </a:r>
            <a:r>
              <a:rPr sz="2400" spc="-45" dirty="0">
                <a:solidFill>
                  <a:srgbClr val="171717"/>
                </a:solidFill>
                <a:latin typeface="Verdana"/>
                <a:cs typeface="Verdana"/>
              </a:rPr>
              <a:t>data</a:t>
            </a:r>
            <a:endParaRPr sz="2400">
              <a:latin typeface="Verdana"/>
              <a:cs typeface="Verdana"/>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263" y="1354625"/>
            <a:ext cx="8572499" cy="860108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7081611" y="1316589"/>
            <a:ext cx="10694670" cy="5177155"/>
          </a:xfrm>
          <a:prstGeom prst="rect">
            <a:avLst/>
          </a:prstGeom>
        </p:spPr>
        <p:txBody>
          <a:bodyPr vert="horz" wrap="square" lIns="0" tIns="12700" rIns="0" bIns="0" rtlCol="0">
            <a:spAutoFit/>
          </a:bodyPr>
          <a:lstStyle/>
          <a:p>
            <a:pPr marL="12700" marR="1289685">
              <a:lnSpc>
                <a:spcPct val="100000"/>
              </a:lnSpc>
              <a:spcBef>
                <a:spcPts val="100"/>
              </a:spcBef>
            </a:pPr>
            <a:r>
              <a:rPr sz="6500" b="1" spc="-605" dirty="0">
                <a:solidFill>
                  <a:srgbClr val="171717"/>
                </a:solidFill>
                <a:latin typeface="Verdana"/>
                <a:cs typeface="Verdana"/>
              </a:rPr>
              <a:t>INVEST </a:t>
            </a:r>
            <a:r>
              <a:rPr sz="6500" b="1" spc="-1155" dirty="0">
                <a:solidFill>
                  <a:srgbClr val="171717"/>
                </a:solidFill>
                <a:latin typeface="Verdana"/>
                <a:cs typeface="Verdana"/>
              </a:rPr>
              <a:t>IN </a:t>
            </a:r>
            <a:r>
              <a:rPr sz="6500" b="1" spc="-545" dirty="0">
                <a:solidFill>
                  <a:srgbClr val="171717"/>
                </a:solidFill>
                <a:latin typeface="Verdana"/>
                <a:cs typeface="Verdana"/>
              </a:rPr>
              <a:t>MORE </a:t>
            </a:r>
            <a:r>
              <a:rPr sz="6500" b="1" spc="-405" dirty="0">
                <a:solidFill>
                  <a:srgbClr val="171717"/>
                </a:solidFill>
                <a:latin typeface="Verdana"/>
                <a:cs typeface="Verdana"/>
              </a:rPr>
              <a:t>THAN  </a:t>
            </a:r>
            <a:r>
              <a:rPr sz="6500" b="1" spc="-175" dirty="0">
                <a:solidFill>
                  <a:srgbClr val="171717"/>
                </a:solidFill>
                <a:latin typeface="Verdana"/>
                <a:cs typeface="Verdana"/>
              </a:rPr>
              <a:t>A </a:t>
            </a:r>
            <a:r>
              <a:rPr sz="6500" b="1" spc="-695" dirty="0">
                <a:solidFill>
                  <a:srgbClr val="FBAF03"/>
                </a:solidFill>
                <a:latin typeface="Verdana"/>
                <a:cs typeface="Verdana"/>
              </a:rPr>
              <a:t>FINANCIAL</a:t>
            </a:r>
            <a:r>
              <a:rPr sz="6500" b="1" spc="-745" dirty="0">
                <a:solidFill>
                  <a:srgbClr val="FBAF03"/>
                </a:solidFill>
                <a:latin typeface="Verdana"/>
                <a:cs typeface="Verdana"/>
              </a:rPr>
              <a:t> </a:t>
            </a:r>
            <a:r>
              <a:rPr sz="6500" b="1" spc="-555" dirty="0">
                <a:solidFill>
                  <a:srgbClr val="FBAF03"/>
                </a:solidFill>
                <a:latin typeface="Verdana"/>
                <a:cs typeface="Verdana"/>
              </a:rPr>
              <a:t>MODEL,</a:t>
            </a:r>
            <a:endParaRPr sz="6500" dirty="0">
              <a:latin typeface="Verdana"/>
              <a:cs typeface="Verdana"/>
            </a:endParaRPr>
          </a:p>
          <a:p>
            <a:pPr>
              <a:lnSpc>
                <a:spcPct val="100000"/>
              </a:lnSpc>
            </a:pPr>
            <a:endParaRPr sz="7700" dirty="0">
              <a:latin typeface="Verdana"/>
              <a:cs typeface="Verdana"/>
            </a:endParaRPr>
          </a:p>
          <a:p>
            <a:pPr marL="2306955">
              <a:lnSpc>
                <a:spcPct val="100000"/>
              </a:lnSpc>
              <a:spcBef>
                <a:spcPts val="5"/>
              </a:spcBef>
            </a:pPr>
            <a:r>
              <a:rPr sz="6500" b="1" spc="-605" dirty="0">
                <a:solidFill>
                  <a:srgbClr val="171717"/>
                </a:solidFill>
                <a:latin typeface="Verdana"/>
                <a:cs typeface="Verdana"/>
              </a:rPr>
              <a:t>INVEST </a:t>
            </a:r>
            <a:r>
              <a:rPr sz="6500" b="1" spc="-1155" dirty="0">
                <a:solidFill>
                  <a:srgbClr val="171717"/>
                </a:solidFill>
                <a:latin typeface="Verdana"/>
                <a:cs typeface="Verdana"/>
              </a:rPr>
              <a:t>IN </a:t>
            </a:r>
            <a:r>
              <a:rPr sz="6500" b="1" spc="-175" dirty="0">
                <a:solidFill>
                  <a:srgbClr val="171717"/>
                </a:solidFill>
                <a:latin typeface="Verdana"/>
                <a:cs typeface="Verdana"/>
              </a:rPr>
              <a:t>A</a:t>
            </a:r>
            <a:r>
              <a:rPr sz="6500" b="1" spc="-725" dirty="0">
                <a:solidFill>
                  <a:srgbClr val="171717"/>
                </a:solidFill>
                <a:latin typeface="Verdana"/>
                <a:cs typeface="Verdana"/>
              </a:rPr>
              <a:t> </a:t>
            </a:r>
            <a:r>
              <a:rPr sz="6500" b="1" spc="-455" dirty="0">
                <a:solidFill>
                  <a:srgbClr val="FBAF03"/>
                </a:solidFill>
                <a:latin typeface="Verdana"/>
                <a:cs typeface="Verdana"/>
              </a:rPr>
              <a:t>BETTER</a:t>
            </a:r>
            <a:endParaRPr sz="6500" dirty="0">
              <a:latin typeface="Verdana"/>
              <a:cs typeface="Verdana"/>
            </a:endParaRPr>
          </a:p>
          <a:p>
            <a:pPr marL="5544820">
              <a:lnSpc>
                <a:spcPct val="100000"/>
              </a:lnSpc>
            </a:pPr>
            <a:r>
              <a:rPr sz="6500" b="1" spc="-415" dirty="0">
                <a:solidFill>
                  <a:srgbClr val="FBAF03"/>
                </a:solidFill>
                <a:latin typeface="Verdana"/>
                <a:cs typeface="Verdana"/>
              </a:rPr>
              <a:t>TOMOROW</a:t>
            </a:r>
            <a:r>
              <a:rPr sz="6500" b="1" spc="-415" dirty="0">
                <a:solidFill>
                  <a:srgbClr val="171717"/>
                </a:solidFill>
                <a:latin typeface="Verdana"/>
                <a:cs typeface="Verdana"/>
              </a:rPr>
              <a:t>.</a:t>
            </a:r>
            <a:endParaRPr sz="6500" dirty="0">
              <a:latin typeface="Verdana"/>
              <a:cs typeface="Verdana"/>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4800" y="1485900"/>
            <a:ext cx="18288000" cy="738665"/>
          </a:xfrm>
        </p:spPr>
        <p:txBody>
          <a:bodyPr/>
          <a:lstStyle/>
          <a:p>
            <a:pPr algn="ctr"/>
            <a:r>
              <a:rPr lang="en-GB" sz="10000" spc="-790" dirty="0" smtClean="0">
                <a:solidFill>
                  <a:srgbClr val="171717"/>
                </a:solidFill>
              </a:rPr>
              <a:t>KAHOOT</a:t>
            </a:r>
            <a:br>
              <a:rPr lang="en-GB" sz="10000" spc="-790" dirty="0" smtClean="0">
                <a:solidFill>
                  <a:srgbClr val="171717"/>
                </a:solidFill>
              </a:rPr>
            </a:br>
            <a:endParaRPr lang="en-GB" sz="10000" spc="-790" dirty="0">
              <a:solidFill>
                <a:srgbClr val="171717"/>
              </a:solidFill>
            </a:endParaRPr>
          </a:p>
        </p:txBody>
      </p:sp>
      <p:pic>
        <p:nvPicPr>
          <p:cNvPr id="1026" name="Picture 2"/>
          <p:cNvPicPr>
            <a:picLocks noChangeAspect="1" noChangeArrowheads="1"/>
          </p:cNvPicPr>
          <p:nvPr/>
        </p:nvPicPr>
        <p:blipFill>
          <a:blip r:embed="rId3" cstate="print"/>
          <a:srcRect/>
          <a:stretch>
            <a:fillRect/>
          </a:stretch>
        </p:blipFill>
        <p:spPr bwMode="auto">
          <a:xfrm>
            <a:off x="5943600" y="3390900"/>
            <a:ext cx="5753100" cy="5110466"/>
          </a:xfrm>
          <a:prstGeom prst="rect">
            <a:avLst/>
          </a:prstGeom>
          <a:noFill/>
          <a:ln w="9525">
            <a:noFill/>
            <a:miter lim="800000"/>
            <a:headEnd/>
            <a:tailEnd/>
          </a:ln>
        </p:spPr>
      </p:pic>
    </p:spTree>
    <p:extLst>
      <p:ext uri="{BB962C8B-B14F-4D97-AF65-F5344CB8AC3E}">
        <p14:creationId xmlns:p14="http://schemas.microsoft.com/office/powerpoint/2010/main" xmlns="" val="164172229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886201"/>
            <a:ext cx="18288000" cy="738665"/>
          </a:xfrm>
        </p:spPr>
        <p:txBody>
          <a:bodyPr/>
          <a:lstStyle/>
          <a:p>
            <a:pPr algn="ctr"/>
            <a:r>
              <a:rPr lang="en-GB" sz="10000" spc="-790" dirty="0" smtClean="0">
                <a:solidFill>
                  <a:srgbClr val="171717"/>
                </a:solidFill>
              </a:rPr>
              <a:t>3) The </a:t>
            </a:r>
            <a:r>
              <a:rPr lang="en-GB" sz="10000" dirty="0" err="1" smtClean="0"/>
              <a:t>Fintech</a:t>
            </a:r>
            <a:r>
              <a:rPr lang="en-GB" sz="10000" spc="-790" dirty="0" smtClean="0">
                <a:solidFill>
                  <a:srgbClr val="171717"/>
                </a:solidFill>
              </a:rPr>
              <a:t> Market</a:t>
            </a:r>
            <a:endParaRPr lang="en-GB" sz="10000" spc="-790" dirty="0">
              <a:solidFill>
                <a:srgbClr val="171717"/>
              </a:solidFill>
            </a:endParaRPr>
          </a:p>
        </p:txBody>
      </p:sp>
    </p:spTree>
    <p:extLst>
      <p:ext uri="{BB962C8B-B14F-4D97-AF65-F5344CB8AC3E}">
        <p14:creationId xmlns:p14="http://schemas.microsoft.com/office/powerpoint/2010/main" xmlns="" val="164172229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object 7"/>
          <p:cNvGrpSpPr/>
          <p:nvPr/>
        </p:nvGrpSpPr>
        <p:grpSpPr>
          <a:xfrm>
            <a:off x="152400" y="6316980"/>
            <a:ext cx="6580505" cy="3779520"/>
            <a:chOff x="0" y="6508058"/>
            <a:chExt cx="6580505" cy="3779520"/>
          </a:xfrm>
        </p:grpSpPr>
        <p:sp>
          <p:nvSpPr>
            <p:cNvPr id="25" name="object 8"/>
            <p:cNvSpPr/>
            <p:nvPr/>
          </p:nvSpPr>
          <p:spPr>
            <a:xfrm>
              <a:off x="0" y="6508058"/>
              <a:ext cx="6580505" cy="3779520"/>
            </a:xfrm>
            <a:custGeom>
              <a:avLst/>
              <a:gdLst/>
              <a:ahLst/>
              <a:cxnLst/>
              <a:rect l="l" t="t" r="r" b="b"/>
              <a:pathLst>
                <a:path w="6580505" h="3779520">
                  <a:moveTo>
                    <a:pt x="6579910" y="3778940"/>
                  </a:moveTo>
                  <a:lnTo>
                    <a:pt x="0" y="3778940"/>
                  </a:lnTo>
                  <a:lnTo>
                    <a:pt x="0" y="262097"/>
                  </a:lnTo>
                  <a:lnTo>
                    <a:pt x="79446" y="236373"/>
                  </a:lnTo>
                  <a:lnTo>
                    <a:pt x="127697" y="221477"/>
                  </a:lnTo>
                  <a:lnTo>
                    <a:pt x="176092" y="207054"/>
                  </a:lnTo>
                  <a:lnTo>
                    <a:pt x="224621" y="193110"/>
                  </a:lnTo>
                  <a:lnTo>
                    <a:pt x="273282" y="179643"/>
                  </a:lnTo>
                  <a:lnTo>
                    <a:pt x="322077" y="166655"/>
                  </a:lnTo>
                  <a:lnTo>
                    <a:pt x="371006" y="154144"/>
                  </a:lnTo>
                  <a:lnTo>
                    <a:pt x="420055" y="142114"/>
                  </a:lnTo>
                  <a:lnTo>
                    <a:pt x="469211" y="130567"/>
                  </a:lnTo>
                  <a:lnTo>
                    <a:pt x="518475" y="119505"/>
                  </a:lnTo>
                  <a:lnTo>
                    <a:pt x="567844" y="108926"/>
                  </a:lnTo>
                  <a:lnTo>
                    <a:pt x="617317" y="98830"/>
                  </a:lnTo>
                  <a:lnTo>
                    <a:pt x="666898" y="89221"/>
                  </a:lnTo>
                  <a:lnTo>
                    <a:pt x="716562" y="80101"/>
                  </a:lnTo>
                  <a:lnTo>
                    <a:pt x="766309" y="71469"/>
                  </a:lnTo>
                  <a:lnTo>
                    <a:pt x="816141" y="63325"/>
                  </a:lnTo>
                  <a:lnTo>
                    <a:pt x="866057" y="55670"/>
                  </a:lnTo>
                  <a:lnTo>
                    <a:pt x="916055" y="48505"/>
                  </a:lnTo>
                  <a:lnTo>
                    <a:pt x="1016221" y="35652"/>
                  </a:lnTo>
                  <a:lnTo>
                    <a:pt x="1116628" y="24767"/>
                  </a:lnTo>
                  <a:lnTo>
                    <a:pt x="1217221" y="15855"/>
                  </a:lnTo>
                  <a:lnTo>
                    <a:pt x="1317968" y="8921"/>
                  </a:lnTo>
                  <a:lnTo>
                    <a:pt x="1418848" y="3965"/>
                  </a:lnTo>
                  <a:lnTo>
                    <a:pt x="1519791" y="991"/>
                  </a:lnTo>
                  <a:lnTo>
                    <a:pt x="1620773" y="0"/>
                  </a:lnTo>
                  <a:lnTo>
                    <a:pt x="1721755" y="991"/>
                  </a:lnTo>
                  <a:lnTo>
                    <a:pt x="1822698" y="3965"/>
                  </a:lnTo>
                  <a:lnTo>
                    <a:pt x="1923578" y="8921"/>
                  </a:lnTo>
                  <a:lnTo>
                    <a:pt x="2024325" y="15855"/>
                  </a:lnTo>
                  <a:lnTo>
                    <a:pt x="2124918" y="24767"/>
                  </a:lnTo>
                  <a:lnTo>
                    <a:pt x="2225326" y="35652"/>
                  </a:lnTo>
                  <a:lnTo>
                    <a:pt x="2325492" y="48505"/>
                  </a:lnTo>
                  <a:lnTo>
                    <a:pt x="2375489" y="55670"/>
                  </a:lnTo>
                  <a:lnTo>
                    <a:pt x="2425405" y="63325"/>
                  </a:lnTo>
                  <a:lnTo>
                    <a:pt x="2475237" y="71469"/>
                  </a:lnTo>
                  <a:lnTo>
                    <a:pt x="2524985" y="80101"/>
                  </a:lnTo>
                  <a:lnTo>
                    <a:pt x="2574649" y="89221"/>
                  </a:lnTo>
                  <a:lnTo>
                    <a:pt x="2624229" y="98830"/>
                  </a:lnTo>
                  <a:lnTo>
                    <a:pt x="2673703" y="108926"/>
                  </a:lnTo>
                  <a:lnTo>
                    <a:pt x="2723072" y="119505"/>
                  </a:lnTo>
                  <a:lnTo>
                    <a:pt x="2772335" y="130567"/>
                  </a:lnTo>
                  <a:lnTo>
                    <a:pt x="2821492" y="142114"/>
                  </a:lnTo>
                  <a:lnTo>
                    <a:pt x="2870541" y="154144"/>
                  </a:lnTo>
                  <a:lnTo>
                    <a:pt x="2919469" y="166655"/>
                  </a:lnTo>
                  <a:lnTo>
                    <a:pt x="2968264" y="179643"/>
                  </a:lnTo>
                  <a:lnTo>
                    <a:pt x="3016926" y="193110"/>
                  </a:lnTo>
                  <a:lnTo>
                    <a:pt x="3065454" y="207054"/>
                  </a:lnTo>
                  <a:lnTo>
                    <a:pt x="3113849" y="221477"/>
                  </a:lnTo>
                  <a:lnTo>
                    <a:pt x="3162101" y="236373"/>
                  </a:lnTo>
                  <a:lnTo>
                    <a:pt x="3210198" y="251741"/>
                  </a:lnTo>
                  <a:lnTo>
                    <a:pt x="3258141" y="267579"/>
                  </a:lnTo>
                  <a:lnTo>
                    <a:pt x="3305927" y="283888"/>
                  </a:lnTo>
                  <a:lnTo>
                    <a:pt x="3353557" y="300668"/>
                  </a:lnTo>
                  <a:lnTo>
                    <a:pt x="3401028" y="317914"/>
                  </a:lnTo>
                  <a:lnTo>
                    <a:pt x="3448318" y="335623"/>
                  </a:lnTo>
                  <a:lnTo>
                    <a:pt x="3495428" y="353794"/>
                  </a:lnTo>
                  <a:lnTo>
                    <a:pt x="3542357" y="372428"/>
                  </a:lnTo>
                  <a:lnTo>
                    <a:pt x="3589108" y="391525"/>
                  </a:lnTo>
                  <a:lnTo>
                    <a:pt x="3635669" y="411079"/>
                  </a:lnTo>
                  <a:lnTo>
                    <a:pt x="3682028" y="431087"/>
                  </a:lnTo>
                  <a:lnTo>
                    <a:pt x="3728187" y="451549"/>
                  </a:lnTo>
                  <a:lnTo>
                    <a:pt x="3774147" y="472463"/>
                  </a:lnTo>
                  <a:lnTo>
                    <a:pt x="3819907" y="493831"/>
                  </a:lnTo>
                  <a:lnTo>
                    <a:pt x="3865448" y="515647"/>
                  </a:lnTo>
                  <a:lnTo>
                    <a:pt x="3910769" y="537905"/>
                  </a:lnTo>
                  <a:lnTo>
                    <a:pt x="3955870" y="560606"/>
                  </a:lnTo>
                  <a:lnTo>
                    <a:pt x="4000747" y="583751"/>
                  </a:lnTo>
                  <a:lnTo>
                    <a:pt x="4045398" y="607338"/>
                  </a:lnTo>
                  <a:lnTo>
                    <a:pt x="4089816" y="631362"/>
                  </a:lnTo>
                  <a:lnTo>
                    <a:pt x="4133992" y="655817"/>
                  </a:lnTo>
                  <a:lnTo>
                    <a:pt x="4177925" y="680704"/>
                  </a:lnTo>
                  <a:lnTo>
                    <a:pt x="4221617" y="706022"/>
                  </a:lnTo>
                  <a:lnTo>
                    <a:pt x="4265067" y="731771"/>
                  </a:lnTo>
                  <a:lnTo>
                    <a:pt x="4308253" y="757947"/>
                  </a:lnTo>
                  <a:lnTo>
                    <a:pt x="4351175" y="784541"/>
                  </a:lnTo>
                  <a:lnTo>
                    <a:pt x="4393834" y="811554"/>
                  </a:lnTo>
                  <a:lnTo>
                    <a:pt x="4436229" y="838985"/>
                  </a:lnTo>
                  <a:lnTo>
                    <a:pt x="4478358" y="866836"/>
                  </a:lnTo>
                  <a:lnTo>
                    <a:pt x="4520202" y="895098"/>
                  </a:lnTo>
                  <a:lnTo>
                    <a:pt x="4561767" y="923766"/>
                  </a:lnTo>
                  <a:lnTo>
                    <a:pt x="4603050" y="952839"/>
                  </a:lnTo>
                  <a:lnTo>
                    <a:pt x="4644047" y="982317"/>
                  </a:lnTo>
                  <a:lnTo>
                    <a:pt x="4684756" y="1012201"/>
                  </a:lnTo>
                  <a:lnTo>
                    <a:pt x="4725169" y="1042484"/>
                  </a:lnTo>
                  <a:lnTo>
                    <a:pt x="4765278" y="1073156"/>
                  </a:lnTo>
                  <a:lnTo>
                    <a:pt x="4805083" y="1104220"/>
                  </a:lnTo>
                  <a:lnTo>
                    <a:pt x="4844580" y="1135675"/>
                  </a:lnTo>
                  <a:lnTo>
                    <a:pt x="4883768" y="1167520"/>
                  </a:lnTo>
                  <a:lnTo>
                    <a:pt x="4922651" y="1199749"/>
                  </a:lnTo>
                  <a:lnTo>
                    <a:pt x="4961209" y="1232353"/>
                  </a:lnTo>
                  <a:lnTo>
                    <a:pt x="4999442" y="1265333"/>
                  </a:lnTo>
                  <a:lnTo>
                    <a:pt x="5037353" y="1298687"/>
                  </a:lnTo>
                  <a:lnTo>
                    <a:pt x="5074942" y="1332417"/>
                  </a:lnTo>
                  <a:lnTo>
                    <a:pt x="5112190" y="1366514"/>
                  </a:lnTo>
                  <a:lnTo>
                    <a:pt x="5149100" y="1400971"/>
                  </a:lnTo>
                  <a:lnTo>
                    <a:pt x="5185670" y="1435787"/>
                  </a:lnTo>
                  <a:lnTo>
                    <a:pt x="5221898" y="1470962"/>
                  </a:lnTo>
                  <a:lnTo>
                    <a:pt x="5257783" y="1506496"/>
                  </a:lnTo>
                  <a:lnTo>
                    <a:pt x="5293315" y="1542380"/>
                  </a:lnTo>
                  <a:lnTo>
                    <a:pt x="5328488" y="1578606"/>
                  </a:lnTo>
                  <a:lnTo>
                    <a:pt x="5363303" y="1615174"/>
                  </a:lnTo>
                  <a:lnTo>
                    <a:pt x="5397759" y="1652085"/>
                  </a:lnTo>
                  <a:lnTo>
                    <a:pt x="5431860" y="1689337"/>
                  </a:lnTo>
                  <a:lnTo>
                    <a:pt x="5465584" y="1726921"/>
                  </a:lnTo>
                  <a:lnTo>
                    <a:pt x="5498938" y="1764829"/>
                  </a:lnTo>
                  <a:lnTo>
                    <a:pt x="5531919" y="1803061"/>
                  </a:lnTo>
                  <a:lnTo>
                    <a:pt x="5564527" y="1841617"/>
                  </a:lnTo>
                  <a:lnTo>
                    <a:pt x="5596760" y="1880498"/>
                  </a:lnTo>
                  <a:lnTo>
                    <a:pt x="5628601" y="1919692"/>
                  </a:lnTo>
                  <a:lnTo>
                    <a:pt x="5660055" y="1959191"/>
                  </a:lnTo>
                  <a:lnTo>
                    <a:pt x="5691119" y="1998995"/>
                  </a:lnTo>
                  <a:lnTo>
                    <a:pt x="5721793" y="2039104"/>
                  </a:lnTo>
                  <a:lnTo>
                    <a:pt x="5752073" y="2079517"/>
                  </a:lnTo>
                  <a:lnTo>
                    <a:pt x="5781954" y="2120225"/>
                  </a:lnTo>
                  <a:lnTo>
                    <a:pt x="5811430" y="2161223"/>
                  </a:lnTo>
                  <a:lnTo>
                    <a:pt x="5840501" y="2202505"/>
                  </a:lnTo>
                  <a:lnTo>
                    <a:pt x="5869168" y="2244070"/>
                  </a:lnTo>
                  <a:lnTo>
                    <a:pt x="5897429" y="2285915"/>
                  </a:lnTo>
                  <a:lnTo>
                    <a:pt x="5925280" y="2328044"/>
                  </a:lnTo>
                  <a:lnTo>
                    <a:pt x="5952714" y="2370438"/>
                  </a:lnTo>
                  <a:lnTo>
                    <a:pt x="5979730" y="2413097"/>
                  </a:lnTo>
                  <a:lnTo>
                    <a:pt x="6006325" y="2456020"/>
                  </a:lnTo>
                  <a:lnTo>
                    <a:pt x="6032497" y="2499206"/>
                  </a:lnTo>
                  <a:lnTo>
                    <a:pt x="6058245" y="2542653"/>
                  </a:lnTo>
                  <a:lnTo>
                    <a:pt x="6083564" y="2586341"/>
                  </a:lnTo>
                  <a:lnTo>
                    <a:pt x="6108454" y="2630272"/>
                  </a:lnTo>
                  <a:lnTo>
                    <a:pt x="6132909" y="2674449"/>
                  </a:lnTo>
                  <a:lnTo>
                    <a:pt x="6156929" y="2718874"/>
                  </a:lnTo>
                  <a:lnTo>
                    <a:pt x="6180519" y="2763526"/>
                  </a:lnTo>
                  <a:lnTo>
                    <a:pt x="6203665" y="2808403"/>
                  </a:lnTo>
                  <a:lnTo>
                    <a:pt x="6226366" y="2853503"/>
                  </a:lnTo>
                  <a:lnTo>
                    <a:pt x="6248623" y="2898825"/>
                  </a:lnTo>
                  <a:lnTo>
                    <a:pt x="6270435" y="2944365"/>
                  </a:lnTo>
                  <a:lnTo>
                    <a:pt x="6291809" y="2990126"/>
                  </a:lnTo>
                  <a:lnTo>
                    <a:pt x="6312725" y="3036085"/>
                  </a:lnTo>
                  <a:lnTo>
                    <a:pt x="6333186" y="3082244"/>
                  </a:lnTo>
                  <a:lnTo>
                    <a:pt x="6353194" y="3128604"/>
                  </a:lnTo>
                  <a:lnTo>
                    <a:pt x="6372750" y="3175164"/>
                  </a:lnTo>
                  <a:lnTo>
                    <a:pt x="6391841" y="3221915"/>
                  </a:lnTo>
                  <a:lnTo>
                    <a:pt x="6410475" y="3268845"/>
                  </a:lnTo>
                  <a:lnTo>
                    <a:pt x="6428649" y="3315954"/>
                  </a:lnTo>
                  <a:lnTo>
                    <a:pt x="6446360" y="3363244"/>
                  </a:lnTo>
                  <a:lnTo>
                    <a:pt x="6463605" y="3410716"/>
                  </a:lnTo>
                  <a:lnTo>
                    <a:pt x="6480381" y="3458346"/>
                  </a:lnTo>
                  <a:lnTo>
                    <a:pt x="6496688" y="3506132"/>
                  </a:lnTo>
                  <a:lnTo>
                    <a:pt x="6512526" y="3554075"/>
                  </a:lnTo>
                  <a:lnTo>
                    <a:pt x="6527894" y="3602172"/>
                  </a:lnTo>
                  <a:lnTo>
                    <a:pt x="6542794" y="3650424"/>
                  </a:lnTo>
                  <a:lnTo>
                    <a:pt x="6557220" y="3698819"/>
                  </a:lnTo>
                  <a:lnTo>
                    <a:pt x="6571166" y="3747347"/>
                  </a:lnTo>
                  <a:lnTo>
                    <a:pt x="6579910" y="3778940"/>
                  </a:lnTo>
                  <a:close/>
                </a:path>
              </a:pathLst>
            </a:custGeom>
            <a:solidFill>
              <a:srgbClr val="FBAF03"/>
            </a:solidFill>
          </p:spPr>
          <p:txBody>
            <a:bodyPr wrap="square" lIns="0" tIns="0" rIns="0" bIns="0" rtlCol="0"/>
            <a:lstStyle/>
            <a:p>
              <a:endParaRPr/>
            </a:p>
          </p:txBody>
        </p:sp>
        <p:sp>
          <p:nvSpPr>
            <p:cNvPr id="26" name="object 9"/>
            <p:cNvSpPr/>
            <p:nvPr/>
          </p:nvSpPr>
          <p:spPr>
            <a:xfrm>
              <a:off x="1620761" y="7967867"/>
              <a:ext cx="1790699" cy="1714499"/>
            </a:xfrm>
            <a:prstGeom prst="rect">
              <a:avLst/>
            </a:prstGeom>
            <a:blipFill>
              <a:blip r:embed="rId2" cstate="print"/>
              <a:stretch>
                <a:fillRect/>
              </a:stretch>
            </a:blipFill>
          </p:spPr>
          <p:txBody>
            <a:bodyPr wrap="square" lIns="0" tIns="0" rIns="0" bIns="0" rtlCol="0"/>
            <a:lstStyle/>
            <a:p>
              <a:endParaRPr/>
            </a:p>
          </p:txBody>
        </p:sp>
      </p:grpSp>
      <p:sp>
        <p:nvSpPr>
          <p:cNvPr id="27" name="object 10"/>
          <p:cNvSpPr/>
          <p:nvPr/>
        </p:nvSpPr>
        <p:spPr>
          <a:xfrm>
            <a:off x="15740874" y="0"/>
            <a:ext cx="2547620" cy="2814320"/>
          </a:xfrm>
          <a:custGeom>
            <a:avLst/>
            <a:gdLst/>
            <a:ahLst/>
            <a:cxnLst/>
            <a:rect l="l" t="t" r="r" b="b"/>
            <a:pathLst>
              <a:path w="2547619" h="2814320">
                <a:moveTo>
                  <a:pt x="2547125" y="2814021"/>
                </a:moveTo>
                <a:lnTo>
                  <a:pt x="2482697" y="2781828"/>
                </a:lnTo>
                <a:lnTo>
                  <a:pt x="2437820" y="2758682"/>
                </a:lnTo>
                <a:lnTo>
                  <a:pt x="2393168" y="2735092"/>
                </a:lnTo>
                <a:lnTo>
                  <a:pt x="2348742" y="2711073"/>
                </a:lnTo>
                <a:lnTo>
                  <a:pt x="2304566" y="2686617"/>
                </a:lnTo>
                <a:lnTo>
                  <a:pt x="2260635" y="2661728"/>
                </a:lnTo>
                <a:lnTo>
                  <a:pt x="2216947" y="2636408"/>
                </a:lnTo>
                <a:lnTo>
                  <a:pt x="2173499" y="2610660"/>
                </a:lnTo>
                <a:lnTo>
                  <a:pt x="2130314" y="2584488"/>
                </a:lnTo>
                <a:lnTo>
                  <a:pt x="2087391" y="2557893"/>
                </a:lnTo>
                <a:lnTo>
                  <a:pt x="2044732" y="2530877"/>
                </a:lnTo>
                <a:lnTo>
                  <a:pt x="2002337" y="2503443"/>
                </a:lnTo>
                <a:lnTo>
                  <a:pt x="1960209" y="2475592"/>
                </a:lnTo>
                <a:lnTo>
                  <a:pt x="1918364" y="2447331"/>
                </a:lnTo>
                <a:lnTo>
                  <a:pt x="1876799" y="2418664"/>
                </a:lnTo>
                <a:lnTo>
                  <a:pt x="1835516" y="2389593"/>
                </a:lnTo>
                <a:lnTo>
                  <a:pt x="1794519" y="2360117"/>
                </a:lnTo>
                <a:lnTo>
                  <a:pt x="1753810" y="2330237"/>
                </a:lnTo>
                <a:lnTo>
                  <a:pt x="1713397" y="2299956"/>
                </a:lnTo>
                <a:lnTo>
                  <a:pt x="1673289" y="2269283"/>
                </a:lnTo>
                <a:lnTo>
                  <a:pt x="1633485" y="2238218"/>
                </a:lnTo>
                <a:lnTo>
                  <a:pt x="1593986" y="2206764"/>
                </a:lnTo>
                <a:lnTo>
                  <a:pt x="1554792" y="2174923"/>
                </a:lnTo>
                <a:lnTo>
                  <a:pt x="1515911" y="2142690"/>
                </a:lnTo>
                <a:lnTo>
                  <a:pt x="1477355" y="2110082"/>
                </a:lnTo>
                <a:lnTo>
                  <a:pt x="1439123" y="2077101"/>
                </a:lnTo>
                <a:lnTo>
                  <a:pt x="1401215" y="2043748"/>
                </a:lnTo>
                <a:lnTo>
                  <a:pt x="1363631" y="2010023"/>
                </a:lnTo>
                <a:lnTo>
                  <a:pt x="1326378" y="1975923"/>
                </a:lnTo>
                <a:lnTo>
                  <a:pt x="1289468" y="1941466"/>
                </a:lnTo>
                <a:lnTo>
                  <a:pt x="1252900" y="1906651"/>
                </a:lnTo>
                <a:lnTo>
                  <a:pt x="1216674" y="1871479"/>
                </a:lnTo>
                <a:lnTo>
                  <a:pt x="1180789" y="1835946"/>
                </a:lnTo>
                <a:lnTo>
                  <a:pt x="1145255" y="1800061"/>
                </a:lnTo>
                <a:lnTo>
                  <a:pt x="1110080" y="1763833"/>
                </a:lnTo>
                <a:lnTo>
                  <a:pt x="1075264" y="1727263"/>
                </a:lnTo>
                <a:lnTo>
                  <a:pt x="1040808" y="1690353"/>
                </a:lnTo>
                <a:lnTo>
                  <a:pt x="1006711" y="1653105"/>
                </a:lnTo>
                <a:lnTo>
                  <a:pt x="972981" y="1615516"/>
                </a:lnTo>
                <a:lnTo>
                  <a:pt x="939626" y="1577605"/>
                </a:lnTo>
                <a:lnTo>
                  <a:pt x="906647" y="1539372"/>
                </a:lnTo>
                <a:lnTo>
                  <a:pt x="874043" y="1500814"/>
                </a:lnTo>
                <a:lnTo>
                  <a:pt x="841814" y="1461932"/>
                </a:lnTo>
                <a:lnTo>
                  <a:pt x="809969" y="1422743"/>
                </a:lnTo>
                <a:lnTo>
                  <a:pt x="778514" y="1383246"/>
                </a:lnTo>
                <a:lnTo>
                  <a:pt x="747450" y="1343442"/>
                </a:lnTo>
                <a:lnTo>
                  <a:pt x="716777" y="1303332"/>
                </a:lnTo>
                <a:lnTo>
                  <a:pt x="686495" y="1262919"/>
                </a:lnTo>
                <a:lnTo>
                  <a:pt x="656611" y="1222210"/>
                </a:lnTo>
                <a:lnTo>
                  <a:pt x="627132" y="1181213"/>
                </a:lnTo>
                <a:lnTo>
                  <a:pt x="598060" y="1139930"/>
                </a:lnTo>
                <a:lnTo>
                  <a:pt x="569392" y="1098365"/>
                </a:lnTo>
                <a:lnTo>
                  <a:pt x="541129" y="1056521"/>
                </a:lnTo>
                <a:lnTo>
                  <a:pt x="513279" y="1014392"/>
                </a:lnTo>
                <a:lnTo>
                  <a:pt x="485847" y="971998"/>
                </a:lnTo>
                <a:lnTo>
                  <a:pt x="458835" y="929338"/>
                </a:lnTo>
                <a:lnTo>
                  <a:pt x="432241" y="886416"/>
                </a:lnTo>
                <a:lnTo>
                  <a:pt x="406065" y="843230"/>
                </a:lnTo>
                <a:lnTo>
                  <a:pt x="380316" y="799780"/>
                </a:lnTo>
                <a:lnTo>
                  <a:pt x="354998" y="756089"/>
                </a:lnTo>
                <a:lnTo>
                  <a:pt x="330111" y="712155"/>
                </a:lnTo>
                <a:lnTo>
                  <a:pt x="305656" y="667979"/>
                </a:lnTo>
                <a:lnTo>
                  <a:pt x="281632" y="623562"/>
                </a:lnTo>
                <a:lnTo>
                  <a:pt x="258044" y="578910"/>
                </a:lnTo>
                <a:lnTo>
                  <a:pt x="234900" y="534033"/>
                </a:lnTo>
                <a:lnTo>
                  <a:pt x="212199" y="488933"/>
                </a:lnTo>
                <a:lnTo>
                  <a:pt x="189940" y="443611"/>
                </a:lnTo>
                <a:lnTo>
                  <a:pt x="168125" y="398071"/>
                </a:lnTo>
                <a:lnTo>
                  <a:pt x="146757" y="352310"/>
                </a:lnTo>
                <a:lnTo>
                  <a:pt x="125843" y="306350"/>
                </a:lnTo>
                <a:lnTo>
                  <a:pt x="105381" y="260192"/>
                </a:lnTo>
                <a:lnTo>
                  <a:pt x="85373" y="213832"/>
                </a:lnTo>
                <a:lnTo>
                  <a:pt x="65819" y="167271"/>
                </a:lnTo>
                <a:lnTo>
                  <a:pt x="46722" y="120521"/>
                </a:lnTo>
                <a:lnTo>
                  <a:pt x="28088" y="73591"/>
                </a:lnTo>
                <a:lnTo>
                  <a:pt x="9916" y="26482"/>
                </a:lnTo>
                <a:lnTo>
                  <a:pt x="0" y="0"/>
                </a:lnTo>
                <a:lnTo>
                  <a:pt x="2547125" y="0"/>
                </a:lnTo>
                <a:lnTo>
                  <a:pt x="2547125" y="2814021"/>
                </a:lnTo>
                <a:close/>
              </a:path>
            </a:pathLst>
          </a:custGeom>
          <a:solidFill>
            <a:srgbClr val="FBAF03"/>
          </a:solidFill>
        </p:spPr>
        <p:txBody>
          <a:bodyPr wrap="square" lIns="0" tIns="0" rIns="0" bIns="0" rtlCol="0"/>
          <a:lstStyle/>
          <a:p>
            <a:endParaRPr/>
          </a:p>
        </p:txBody>
      </p:sp>
      <p:sp>
        <p:nvSpPr>
          <p:cNvPr id="2" name="object 2"/>
          <p:cNvSpPr/>
          <p:nvPr/>
        </p:nvSpPr>
        <p:spPr>
          <a:xfrm>
            <a:off x="1219200" y="2566232"/>
            <a:ext cx="222655" cy="162051"/>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219200" y="3966716"/>
            <a:ext cx="222655" cy="16205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114800" y="5715090"/>
            <a:ext cx="162051" cy="162051"/>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000749" y="7496049"/>
            <a:ext cx="162051" cy="16205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7010400" y="9096249"/>
            <a:ext cx="162051" cy="162051"/>
          </a:xfrm>
          <a:prstGeom prst="rect">
            <a:avLst/>
          </a:prstGeom>
          <a:blipFill>
            <a:blip r:embed="rId3" cstate="print"/>
            <a:stretch>
              <a:fillRect/>
            </a:stretch>
          </a:blipFill>
        </p:spPr>
        <p:txBody>
          <a:bodyPr wrap="square" lIns="0" tIns="0" rIns="0" bIns="0" rtlCol="0"/>
          <a:lstStyle/>
          <a:p>
            <a:endParaRPr/>
          </a:p>
        </p:txBody>
      </p:sp>
      <p:sp>
        <p:nvSpPr>
          <p:cNvPr id="21" name="object 21"/>
          <p:cNvSpPr txBox="1">
            <a:spLocks noGrp="1"/>
          </p:cNvSpPr>
          <p:nvPr>
            <p:ph type="title"/>
          </p:nvPr>
        </p:nvSpPr>
        <p:spPr>
          <a:xfrm>
            <a:off x="1016000" y="990663"/>
            <a:ext cx="8661400" cy="1013098"/>
          </a:xfrm>
          <a:prstGeom prst="rect">
            <a:avLst/>
          </a:prstGeom>
        </p:spPr>
        <p:txBody>
          <a:bodyPr vert="horz" wrap="square" lIns="0" tIns="12700" rIns="0" bIns="0" rtlCol="0">
            <a:spAutoFit/>
          </a:bodyPr>
          <a:lstStyle/>
          <a:p>
            <a:pPr marL="12700">
              <a:lnSpc>
                <a:spcPct val="100000"/>
              </a:lnSpc>
              <a:spcBef>
                <a:spcPts val="100"/>
              </a:spcBef>
            </a:pPr>
            <a:r>
              <a:rPr lang="es-ES" spc="-725" dirty="0" smtClean="0">
                <a:solidFill>
                  <a:schemeClr val="tx1"/>
                </a:solidFill>
              </a:rPr>
              <a:t>COURSE</a:t>
            </a:r>
            <a:r>
              <a:rPr lang="es-ES" spc="-725" dirty="0" smtClean="0"/>
              <a:t> OBJECTIVES</a:t>
            </a:r>
            <a:endParaRPr spc="-434" dirty="0"/>
          </a:p>
        </p:txBody>
      </p:sp>
      <p:sp>
        <p:nvSpPr>
          <p:cNvPr id="23" name="object 23"/>
          <p:cNvSpPr txBox="1"/>
          <p:nvPr/>
        </p:nvSpPr>
        <p:spPr>
          <a:xfrm>
            <a:off x="7391400" y="7200900"/>
            <a:ext cx="9372600" cy="2192908"/>
          </a:xfrm>
          <a:prstGeom prst="rect">
            <a:avLst/>
          </a:prstGeom>
        </p:spPr>
        <p:txBody>
          <a:bodyPr vert="horz" wrap="square" lIns="0" tIns="12700" rIns="0" bIns="0" rtlCol="0">
            <a:spAutoFit/>
          </a:bodyPr>
          <a:lstStyle/>
          <a:p>
            <a:pPr marL="12700">
              <a:lnSpc>
                <a:spcPct val="100000"/>
              </a:lnSpc>
              <a:spcBef>
                <a:spcPts val="100"/>
              </a:spcBef>
            </a:pPr>
            <a:r>
              <a:rPr lang="en-GB" sz="2800" spc="-185" dirty="0" smtClean="0">
                <a:solidFill>
                  <a:srgbClr val="171717"/>
                </a:solidFill>
                <a:latin typeface="Verdana"/>
                <a:cs typeface="Verdana"/>
              </a:rPr>
              <a:t>Build a "</a:t>
            </a:r>
            <a:r>
              <a:rPr lang="en-GB" sz="2800" spc="-185" dirty="0" err="1" smtClean="0">
                <a:solidFill>
                  <a:srgbClr val="171717"/>
                </a:solidFill>
                <a:latin typeface="Verdana"/>
                <a:cs typeface="Verdana"/>
              </a:rPr>
              <a:t>Minimun</a:t>
            </a:r>
            <a:r>
              <a:rPr lang="en-GB" sz="2800" spc="-185" dirty="0" smtClean="0">
                <a:solidFill>
                  <a:srgbClr val="171717"/>
                </a:solidFill>
                <a:latin typeface="Verdana"/>
                <a:cs typeface="Verdana"/>
              </a:rPr>
              <a:t> Viable </a:t>
            </a:r>
            <a:r>
              <a:rPr lang="en-GB" sz="2800" spc="-185" dirty="0" err="1" smtClean="0">
                <a:solidFill>
                  <a:srgbClr val="171717"/>
                </a:solidFill>
                <a:latin typeface="Verdana"/>
                <a:cs typeface="Verdana"/>
              </a:rPr>
              <a:t>Fintech</a:t>
            </a:r>
            <a:r>
              <a:rPr lang="en-GB" sz="2800" spc="-185" dirty="0" smtClean="0">
                <a:solidFill>
                  <a:srgbClr val="171717"/>
                </a:solidFill>
                <a:latin typeface="Verdana"/>
                <a:cs typeface="Verdana"/>
              </a:rPr>
              <a:t>" and thus face the design dilemmas of the solution that a </a:t>
            </a:r>
            <a:r>
              <a:rPr lang="en-GB" sz="2800" spc="-185" dirty="0" err="1" smtClean="0">
                <a:solidFill>
                  <a:srgbClr val="171717"/>
                </a:solidFill>
                <a:latin typeface="Verdana"/>
                <a:cs typeface="Verdana"/>
              </a:rPr>
              <a:t>Fintech</a:t>
            </a:r>
            <a:r>
              <a:rPr lang="en-GB" sz="2800" spc="-185" dirty="0" smtClean="0">
                <a:solidFill>
                  <a:srgbClr val="171717"/>
                </a:solidFill>
                <a:latin typeface="Verdana"/>
                <a:cs typeface="Verdana"/>
              </a:rPr>
              <a:t> faces on a daily basis  regarding design, user experience and technology,</a:t>
            </a:r>
          </a:p>
          <a:p>
            <a:pPr marL="12700">
              <a:lnSpc>
                <a:spcPct val="100000"/>
              </a:lnSpc>
              <a:spcBef>
                <a:spcPts val="100"/>
              </a:spcBef>
            </a:pPr>
            <a:endParaRPr lang="en-GB" sz="2800" spc="-185" dirty="0" smtClean="0">
              <a:solidFill>
                <a:srgbClr val="171717"/>
              </a:solidFill>
              <a:latin typeface="Verdana"/>
              <a:cs typeface="Verdana"/>
            </a:endParaRPr>
          </a:p>
          <a:p>
            <a:pPr marL="12700">
              <a:lnSpc>
                <a:spcPct val="100000"/>
              </a:lnSpc>
              <a:spcBef>
                <a:spcPts val="100"/>
              </a:spcBef>
            </a:pPr>
            <a:r>
              <a:rPr lang="en-GB" sz="2800" spc="-185" dirty="0" smtClean="0">
                <a:solidFill>
                  <a:srgbClr val="171717"/>
                </a:solidFill>
                <a:latin typeface="Verdana"/>
                <a:cs typeface="Verdana"/>
              </a:rPr>
              <a:t>Finally, explore the future of </a:t>
            </a:r>
            <a:r>
              <a:rPr lang="en-GB" sz="2800" spc="-185" dirty="0" err="1" smtClean="0">
                <a:solidFill>
                  <a:srgbClr val="171717"/>
                </a:solidFill>
                <a:latin typeface="Verdana"/>
                <a:cs typeface="Verdana"/>
              </a:rPr>
              <a:t>Fintechs</a:t>
            </a:r>
            <a:r>
              <a:rPr lang="en-GB" sz="2800" spc="-185" dirty="0" smtClean="0">
                <a:solidFill>
                  <a:srgbClr val="171717"/>
                </a:solidFill>
                <a:latin typeface="Verdana"/>
                <a:cs typeface="Verdana"/>
              </a:rPr>
              <a:t>.</a:t>
            </a:r>
            <a:endParaRPr sz="2800" dirty="0">
              <a:latin typeface="Verdana"/>
              <a:cs typeface="Verdana"/>
            </a:endParaRPr>
          </a:p>
        </p:txBody>
      </p:sp>
      <p:sp>
        <p:nvSpPr>
          <p:cNvPr id="29" name="object 23"/>
          <p:cNvSpPr txBox="1"/>
          <p:nvPr/>
        </p:nvSpPr>
        <p:spPr>
          <a:xfrm>
            <a:off x="4419600" y="5448300"/>
            <a:ext cx="13182600" cy="874598"/>
          </a:xfrm>
          <a:prstGeom prst="rect">
            <a:avLst/>
          </a:prstGeom>
        </p:spPr>
        <p:txBody>
          <a:bodyPr vert="horz" wrap="square" lIns="0" tIns="12700" rIns="0" bIns="0" rtlCol="0">
            <a:spAutoFit/>
          </a:bodyPr>
          <a:lstStyle/>
          <a:p>
            <a:pPr marL="12700">
              <a:lnSpc>
                <a:spcPct val="100000"/>
              </a:lnSpc>
              <a:spcBef>
                <a:spcPts val="100"/>
              </a:spcBef>
            </a:pPr>
            <a:r>
              <a:rPr lang="en-GB" sz="2800" spc="-185" dirty="0" smtClean="0">
                <a:solidFill>
                  <a:srgbClr val="171717"/>
                </a:solidFill>
                <a:latin typeface="Verdana"/>
                <a:cs typeface="Verdana"/>
              </a:rPr>
              <a:t>Demystify </a:t>
            </a:r>
            <a:r>
              <a:rPr lang="en-GB" sz="2800" spc="-185" dirty="0" err="1" smtClean="0">
                <a:solidFill>
                  <a:srgbClr val="171717"/>
                </a:solidFill>
                <a:latin typeface="Verdana"/>
                <a:cs typeface="Verdana"/>
              </a:rPr>
              <a:t>blockchain</a:t>
            </a:r>
            <a:r>
              <a:rPr lang="en-GB" sz="2800" spc="-185" dirty="0" smtClean="0">
                <a:solidFill>
                  <a:srgbClr val="171717"/>
                </a:solidFill>
                <a:latin typeface="Verdana"/>
                <a:cs typeface="Verdana"/>
              </a:rPr>
              <a:t> and cryptocurrency from a technological and investment standing point,</a:t>
            </a:r>
            <a:endParaRPr sz="2800" dirty="0">
              <a:latin typeface="Verdana"/>
              <a:cs typeface="Verdana"/>
            </a:endParaRPr>
          </a:p>
        </p:txBody>
      </p:sp>
      <p:sp>
        <p:nvSpPr>
          <p:cNvPr id="30" name="object 23"/>
          <p:cNvSpPr txBox="1"/>
          <p:nvPr/>
        </p:nvSpPr>
        <p:spPr>
          <a:xfrm>
            <a:off x="1600200" y="2400300"/>
            <a:ext cx="12877800" cy="2205732"/>
          </a:xfrm>
          <a:prstGeom prst="rect">
            <a:avLst/>
          </a:prstGeom>
        </p:spPr>
        <p:txBody>
          <a:bodyPr vert="horz" wrap="square" lIns="0" tIns="12700" rIns="0" bIns="0" rtlCol="0">
            <a:spAutoFit/>
          </a:bodyPr>
          <a:lstStyle/>
          <a:p>
            <a:pPr marL="12700">
              <a:lnSpc>
                <a:spcPct val="100000"/>
              </a:lnSpc>
              <a:spcBef>
                <a:spcPts val="100"/>
              </a:spcBef>
            </a:pPr>
            <a:r>
              <a:rPr lang="en-GB" sz="2800" spc="-185" dirty="0" smtClean="0">
                <a:solidFill>
                  <a:srgbClr val="171717"/>
                </a:solidFill>
                <a:latin typeface="Verdana"/>
                <a:cs typeface="Verdana"/>
              </a:rPr>
              <a:t>Explore how </a:t>
            </a:r>
            <a:r>
              <a:rPr lang="en-GB" sz="2800" spc="-185" dirty="0" err="1" smtClean="0">
                <a:solidFill>
                  <a:srgbClr val="171717"/>
                </a:solidFill>
                <a:latin typeface="Verdana"/>
                <a:cs typeface="Verdana"/>
              </a:rPr>
              <a:t>Fintech</a:t>
            </a:r>
            <a:r>
              <a:rPr lang="en-GB" sz="2800" spc="-185" dirty="0" smtClean="0">
                <a:solidFill>
                  <a:srgbClr val="171717"/>
                </a:solidFill>
                <a:latin typeface="Verdana"/>
                <a:cs typeface="Verdana"/>
              </a:rPr>
              <a:t> are reshaping the banking and payments industry,</a:t>
            </a:r>
          </a:p>
          <a:p>
            <a:pPr marL="12700">
              <a:lnSpc>
                <a:spcPct val="100000"/>
              </a:lnSpc>
              <a:spcBef>
                <a:spcPts val="100"/>
              </a:spcBef>
            </a:pPr>
            <a:endParaRPr lang="en-GB" sz="2800" spc="-185" dirty="0" smtClean="0">
              <a:solidFill>
                <a:srgbClr val="171717"/>
              </a:solidFill>
              <a:latin typeface="Verdana"/>
              <a:cs typeface="Verdana"/>
            </a:endParaRPr>
          </a:p>
          <a:p>
            <a:pPr marL="12700">
              <a:lnSpc>
                <a:spcPct val="100000"/>
              </a:lnSpc>
              <a:spcBef>
                <a:spcPts val="100"/>
              </a:spcBef>
            </a:pPr>
            <a:endParaRPr lang="en-GB" sz="2800" spc="-185" dirty="0" smtClean="0">
              <a:solidFill>
                <a:srgbClr val="171717"/>
              </a:solidFill>
              <a:latin typeface="Verdana"/>
              <a:cs typeface="Verdana"/>
            </a:endParaRPr>
          </a:p>
          <a:p>
            <a:pPr marL="12700">
              <a:lnSpc>
                <a:spcPct val="100000"/>
              </a:lnSpc>
              <a:spcBef>
                <a:spcPts val="100"/>
              </a:spcBef>
            </a:pPr>
            <a:r>
              <a:rPr lang="en-GB" sz="2800" spc="-185" dirty="0" smtClean="0">
                <a:solidFill>
                  <a:srgbClr val="171717"/>
                </a:solidFill>
                <a:latin typeface="Verdana"/>
                <a:cs typeface="Verdana"/>
              </a:rPr>
              <a:t>How </a:t>
            </a:r>
            <a:r>
              <a:rPr lang="en-GB" sz="2800" spc="-185" dirty="0" err="1" smtClean="0">
                <a:solidFill>
                  <a:srgbClr val="171717"/>
                </a:solidFill>
                <a:latin typeface="Verdana"/>
                <a:cs typeface="Verdana"/>
              </a:rPr>
              <a:t>Fintech</a:t>
            </a:r>
            <a:r>
              <a:rPr lang="en-GB" sz="2800" spc="-185" dirty="0" smtClean="0">
                <a:solidFill>
                  <a:srgbClr val="171717"/>
                </a:solidFill>
                <a:latin typeface="Verdana"/>
                <a:cs typeface="Verdana"/>
              </a:rPr>
              <a:t> are using technology to improve user experience focused on unbundling and untangling financial services,</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AA87465-EF2B-4EE1-9BA6-5E23AE4C173C}" type="slidenum">
              <a:rPr lang="en-AU" smtClean="0"/>
              <a:pPr/>
              <a:t>20</a:t>
            </a:fld>
            <a:endParaRPr lang="en-AU" dirty="0"/>
          </a:p>
        </p:txBody>
      </p:sp>
      <p:sp>
        <p:nvSpPr>
          <p:cNvPr id="3" name="Title 2"/>
          <p:cNvSpPr>
            <a:spLocks noGrp="1"/>
          </p:cNvSpPr>
          <p:nvPr>
            <p:ph type="title"/>
          </p:nvPr>
        </p:nvSpPr>
        <p:spPr/>
        <p:txBody>
          <a:bodyPr/>
          <a:lstStyle/>
          <a:p>
            <a:r>
              <a:rPr lang="en-US" dirty="0" smtClean="0">
                <a:solidFill>
                  <a:schemeClr val="tx1"/>
                </a:solidFill>
              </a:rPr>
              <a:t>Where</a:t>
            </a:r>
            <a:r>
              <a:rPr lang="en-US" dirty="0" smtClean="0"/>
              <a:t> </a:t>
            </a:r>
            <a:r>
              <a:rPr lang="en-US" dirty="0" err="1" smtClean="0"/>
              <a:t>Fintechs</a:t>
            </a:r>
            <a:r>
              <a:rPr lang="en-US" dirty="0" smtClean="0"/>
              <a:t> </a:t>
            </a:r>
            <a:r>
              <a:rPr lang="en-US" dirty="0" smtClean="0">
                <a:solidFill>
                  <a:schemeClr val="tx1"/>
                </a:solidFill>
              </a:rPr>
              <a:t>are</a:t>
            </a:r>
            <a:r>
              <a:rPr lang="en-US" dirty="0" smtClean="0"/>
              <a:t> (EY study)</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xmlns="" val="1239437054"/>
              </p:ext>
            </p:extLst>
          </p:nvPr>
        </p:nvGraphicFramePr>
        <p:xfrm>
          <a:off x="1079105" y="2551212"/>
          <a:ext cx="16273810" cy="7115226"/>
        </p:xfrm>
        <a:graphic>
          <a:graphicData uri="http://schemas.openxmlformats.org/drawingml/2006/table">
            <a:tbl>
              <a:tblPr firstRow="1" bandRow="1">
                <a:tableStyleId>{91EBBBCC-DAD2-459C-BE2E-F6DE35CF9A28}</a:tableStyleId>
              </a:tblPr>
              <a:tblGrid>
                <a:gridCol w="2016224"/>
                <a:gridCol w="3024336"/>
                <a:gridCol w="2880320"/>
                <a:gridCol w="3168352"/>
                <a:gridCol w="5184578"/>
              </a:tblGrid>
              <a:tr h="548640">
                <a:tc>
                  <a:txBody>
                    <a:bodyPr/>
                    <a:lstStyle/>
                    <a:p>
                      <a:r>
                        <a:rPr lang="en-US" sz="2700" smtClean="0"/>
                        <a:t>Place</a:t>
                      </a:r>
                      <a:endParaRPr lang="en-US" sz="2700"/>
                    </a:p>
                  </a:txBody>
                  <a:tcPr marL="182880" marR="182880" marT="68580" marB="68580"/>
                </a:tc>
                <a:tc>
                  <a:txBody>
                    <a:bodyPr/>
                    <a:lstStyle/>
                    <a:p>
                      <a:r>
                        <a:rPr lang="en-US" sz="2700" smtClean="0"/>
                        <a:t>Market Size</a:t>
                      </a:r>
                      <a:endParaRPr lang="en-US" sz="2700"/>
                    </a:p>
                  </a:txBody>
                  <a:tcPr marL="182880" marR="182880" marT="68580" marB="68580"/>
                </a:tc>
                <a:tc>
                  <a:txBody>
                    <a:bodyPr/>
                    <a:lstStyle/>
                    <a:p>
                      <a:r>
                        <a:rPr lang="en-US" sz="2700" smtClean="0"/>
                        <a:t>Investment</a:t>
                      </a:r>
                      <a:endParaRPr lang="en-US" sz="2700"/>
                    </a:p>
                  </a:txBody>
                  <a:tcPr marL="182880" marR="182880" marT="68580" marB="68580"/>
                </a:tc>
                <a:tc>
                  <a:txBody>
                    <a:bodyPr/>
                    <a:lstStyle/>
                    <a:p>
                      <a:r>
                        <a:rPr lang="en-US" sz="2700" smtClean="0"/>
                        <a:t>Fintech staff</a:t>
                      </a:r>
                      <a:endParaRPr lang="en-US" sz="2700"/>
                    </a:p>
                  </a:txBody>
                  <a:tcPr marL="182880" marR="182880" marT="68580" marB="68580"/>
                </a:tc>
                <a:tc>
                  <a:txBody>
                    <a:bodyPr/>
                    <a:lstStyle/>
                    <a:p>
                      <a:r>
                        <a:rPr lang="en-US" sz="2700" smtClean="0"/>
                        <a:t>Characteristics</a:t>
                      </a:r>
                      <a:endParaRPr lang="en-US" sz="2700"/>
                    </a:p>
                  </a:txBody>
                  <a:tcPr marL="182880" marR="182880" marT="68580" marB="68580"/>
                </a:tc>
              </a:tr>
              <a:tr h="960120">
                <a:tc>
                  <a:txBody>
                    <a:bodyPr/>
                    <a:lstStyle/>
                    <a:p>
                      <a:r>
                        <a:rPr lang="en-US" sz="2100" smtClean="0"/>
                        <a:t>NYC</a:t>
                      </a:r>
                      <a:endParaRPr lang="en-US" sz="2100"/>
                    </a:p>
                  </a:txBody>
                  <a:tcPr marL="182880" marR="182880" marT="68580" marB="68580"/>
                </a:tc>
                <a:tc>
                  <a:txBody>
                    <a:bodyPr/>
                    <a:lstStyle/>
                    <a:p>
                      <a:r>
                        <a:rPr lang="en-US" sz="2400" smtClean="0"/>
                        <a:t>7.5bn</a:t>
                      </a:r>
                      <a:endParaRPr lang="en-US" sz="2400"/>
                    </a:p>
                  </a:txBody>
                  <a:tcPr marL="182880" marR="182880" marT="68580" marB="68580"/>
                </a:tc>
                <a:tc>
                  <a:txBody>
                    <a:bodyPr/>
                    <a:lstStyle/>
                    <a:p>
                      <a:r>
                        <a:rPr lang="en-US" sz="2400" smtClean="0"/>
                        <a:t>1.9bn</a:t>
                      </a:r>
                      <a:endParaRPr lang="en-US" sz="2400"/>
                    </a:p>
                  </a:txBody>
                  <a:tcPr marL="182880" marR="182880" marT="68580" marB="68580"/>
                </a:tc>
                <a:tc>
                  <a:txBody>
                    <a:bodyPr/>
                    <a:lstStyle/>
                    <a:p>
                      <a:r>
                        <a:rPr lang="en-US" sz="2400" smtClean="0"/>
                        <a:t>57,000</a:t>
                      </a:r>
                      <a:endParaRPr lang="en-US" sz="2400"/>
                    </a:p>
                  </a:txBody>
                  <a:tcPr marL="182880" marR="182880" marT="68580" marB="68580"/>
                </a:tc>
                <a:tc>
                  <a:txBody>
                    <a:bodyPr/>
                    <a:lstStyle/>
                    <a:p>
                      <a:pPr marL="171450" indent="-171450">
                        <a:buFont typeface="Arial" panose="020B0604020202020204" pitchFamily="34" charset="0"/>
                        <a:buChar char="•"/>
                      </a:pPr>
                      <a:r>
                        <a:rPr lang="en-US" sz="1800" smtClean="0"/>
                        <a:t>close to markets</a:t>
                      </a:r>
                    </a:p>
                    <a:p>
                      <a:pPr marL="171450" indent="-171450">
                        <a:buFont typeface="Arial" panose="020B0604020202020204" pitchFamily="34" charset="0"/>
                        <a:buChar char="•"/>
                      </a:pPr>
                      <a:r>
                        <a:rPr lang="en-US" sz="1800" smtClean="0"/>
                        <a:t>1st</a:t>
                      </a:r>
                      <a:r>
                        <a:rPr lang="en-US" sz="1800" baseline="0" smtClean="0"/>
                        <a:t> generation</a:t>
                      </a:r>
                    </a:p>
                    <a:p>
                      <a:pPr marL="171450" indent="-171450">
                        <a:buFont typeface="Arial" panose="020B0604020202020204" pitchFamily="34" charset="0"/>
                        <a:buChar char="•"/>
                      </a:pPr>
                      <a:r>
                        <a:rPr lang="en-US" sz="1800" baseline="0" smtClean="0"/>
                        <a:t>incubators &amp; accelerators</a:t>
                      </a:r>
                      <a:endParaRPr lang="en-US" sz="1800"/>
                    </a:p>
                  </a:txBody>
                  <a:tcPr marL="182880" marR="182880" marT="68580" marB="68580"/>
                </a:tc>
              </a:tr>
              <a:tr h="960120">
                <a:tc>
                  <a:txBody>
                    <a:bodyPr/>
                    <a:lstStyle/>
                    <a:p>
                      <a:r>
                        <a:rPr lang="en-US" sz="2100" smtClean="0"/>
                        <a:t>California</a:t>
                      </a:r>
                      <a:endParaRPr lang="en-US" sz="2100"/>
                    </a:p>
                  </a:txBody>
                  <a:tcPr marL="182880" marR="182880" marT="68580" marB="68580"/>
                </a:tc>
                <a:tc>
                  <a:txBody>
                    <a:bodyPr/>
                    <a:lstStyle/>
                    <a:p>
                      <a:r>
                        <a:rPr lang="en-US" sz="2400" smtClean="0"/>
                        <a:t>6.3bn</a:t>
                      </a:r>
                      <a:endParaRPr lang="en-US" sz="2400"/>
                    </a:p>
                  </a:txBody>
                  <a:tcPr marL="182880" marR="182880" marT="68580" marB="68580"/>
                </a:tc>
                <a:tc>
                  <a:txBody>
                    <a:bodyPr/>
                    <a:lstStyle/>
                    <a:p>
                      <a:r>
                        <a:rPr lang="en-US" sz="2400" smtClean="0"/>
                        <a:t>4.8bn</a:t>
                      </a:r>
                      <a:endParaRPr lang="en-US" sz="2400"/>
                    </a:p>
                  </a:txBody>
                  <a:tcPr marL="182880" marR="182880" marT="68580" marB="68580"/>
                </a:tc>
                <a:tc>
                  <a:txBody>
                    <a:bodyPr/>
                    <a:lstStyle/>
                    <a:p>
                      <a:r>
                        <a:rPr lang="en-US" sz="2400" smtClean="0"/>
                        <a:t>74,000</a:t>
                      </a:r>
                      <a:endParaRPr lang="en-US" sz="2400"/>
                    </a:p>
                  </a:txBody>
                  <a:tcPr marL="182880" marR="182880" marT="68580" marB="68580"/>
                </a:tc>
                <a:tc>
                  <a:txBody>
                    <a:bodyPr/>
                    <a:lstStyle/>
                    <a:p>
                      <a:pPr marL="171450" indent="-171450">
                        <a:buFont typeface="Arial" panose="020B0604020202020204" pitchFamily="34" charset="0"/>
                        <a:buChar char="•"/>
                      </a:pPr>
                      <a:r>
                        <a:rPr lang="en-US" sz="1800" smtClean="0"/>
                        <a:t>mature</a:t>
                      </a:r>
                      <a:r>
                        <a:rPr lang="en-US" sz="1800" baseline="0" smtClean="0"/>
                        <a:t> FinTech community</a:t>
                      </a:r>
                    </a:p>
                    <a:p>
                      <a:pPr marL="171450" indent="-171450">
                        <a:buFont typeface="Arial" panose="020B0604020202020204" pitchFamily="34" charset="0"/>
                        <a:buChar char="•"/>
                      </a:pPr>
                      <a:r>
                        <a:rPr lang="en-US" sz="1800" baseline="0" smtClean="0"/>
                        <a:t>established connections</a:t>
                      </a:r>
                    </a:p>
                    <a:p>
                      <a:pPr marL="171450" indent="-171450">
                        <a:buFont typeface="Arial" panose="020B0604020202020204" pitchFamily="34" charset="0"/>
                        <a:buChar char="•"/>
                      </a:pPr>
                      <a:r>
                        <a:rPr lang="en-US" sz="1800" baseline="0" smtClean="0"/>
                        <a:t>large VC funds</a:t>
                      </a:r>
                      <a:endParaRPr lang="en-US" sz="1800"/>
                    </a:p>
                  </a:txBody>
                  <a:tcPr marL="182880" marR="182880" marT="68580" marB="68580"/>
                </a:tc>
              </a:tr>
              <a:tr h="960120">
                <a:tc>
                  <a:txBody>
                    <a:bodyPr/>
                    <a:lstStyle/>
                    <a:p>
                      <a:r>
                        <a:rPr lang="en-US" sz="2100" smtClean="0"/>
                        <a:t>UK</a:t>
                      </a:r>
                      <a:endParaRPr lang="en-US" sz="2100"/>
                    </a:p>
                  </a:txBody>
                  <a:tcPr marL="182880" marR="182880" marT="68580" marB="68580"/>
                </a:tc>
                <a:tc>
                  <a:txBody>
                    <a:bodyPr/>
                    <a:lstStyle/>
                    <a:p>
                      <a:r>
                        <a:rPr lang="en-US" sz="2400" smtClean="0"/>
                        <a:t>8.9bn</a:t>
                      </a:r>
                      <a:endParaRPr lang="en-US" sz="2400"/>
                    </a:p>
                  </a:txBody>
                  <a:tcPr marL="182880" marR="182880" marT="68580" marB="68580"/>
                </a:tc>
                <a:tc>
                  <a:txBody>
                    <a:bodyPr/>
                    <a:lstStyle/>
                    <a:p>
                      <a:r>
                        <a:rPr lang="en-US" sz="2400" smtClean="0"/>
                        <a:t>707m</a:t>
                      </a:r>
                      <a:endParaRPr lang="en-US" sz="2400"/>
                    </a:p>
                  </a:txBody>
                  <a:tcPr marL="182880" marR="182880" marT="68580" marB="68580"/>
                </a:tc>
                <a:tc>
                  <a:txBody>
                    <a:bodyPr/>
                    <a:lstStyle/>
                    <a:p>
                      <a:r>
                        <a:rPr lang="en-US" sz="2400" smtClean="0"/>
                        <a:t>61,000</a:t>
                      </a:r>
                      <a:endParaRPr lang="en-US" sz="2400"/>
                    </a:p>
                  </a:txBody>
                  <a:tcPr marL="182880" marR="182880" marT="68580" marB="68580"/>
                </a:tc>
                <a:tc>
                  <a:txBody>
                    <a:bodyPr/>
                    <a:lstStyle/>
                    <a:p>
                      <a:pPr marL="171450" indent="-171450">
                        <a:buFont typeface="Arial" panose="020B0604020202020204" pitchFamily="34" charset="0"/>
                        <a:buChar char="•"/>
                      </a:pPr>
                      <a:r>
                        <a:rPr lang="en-US" sz="1800" smtClean="0"/>
                        <a:t>global</a:t>
                      </a:r>
                      <a:r>
                        <a:rPr lang="en-US" sz="1800" baseline="0" smtClean="0"/>
                        <a:t> financial hub</a:t>
                      </a:r>
                    </a:p>
                    <a:p>
                      <a:pPr marL="171450" indent="-171450">
                        <a:buFont typeface="Arial" panose="020B0604020202020204" pitchFamily="34" charset="0"/>
                        <a:buChar char="•"/>
                      </a:pPr>
                      <a:r>
                        <a:rPr lang="en-US" sz="1800" baseline="0" smtClean="0"/>
                        <a:t>progressive government &amp; reg.</a:t>
                      </a:r>
                    </a:p>
                    <a:p>
                      <a:pPr marL="171450" indent="-171450">
                        <a:buFont typeface="Arial" panose="020B0604020202020204" pitchFamily="34" charset="0"/>
                        <a:buChar char="•"/>
                      </a:pPr>
                      <a:r>
                        <a:rPr lang="en-US" sz="1800" baseline="0" smtClean="0"/>
                        <a:t>effective network of hubs</a:t>
                      </a:r>
                      <a:endParaRPr lang="en-US" sz="1800"/>
                    </a:p>
                  </a:txBody>
                  <a:tcPr marL="182880" marR="182880" marT="68580" marB="68580"/>
                </a:tc>
              </a:tr>
              <a:tr h="960120">
                <a:tc>
                  <a:txBody>
                    <a:bodyPr/>
                    <a:lstStyle/>
                    <a:p>
                      <a:r>
                        <a:rPr lang="en-US" sz="2100" smtClean="0"/>
                        <a:t>Germany</a:t>
                      </a:r>
                      <a:endParaRPr lang="en-US" sz="2100"/>
                    </a:p>
                  </a:txBody>
                  <a:tcPr marL="182880" marR="182880" marT="68580" marB="68580"/>
                </a:tc>
                <a:tc>
                  <a:txBody>
                    <a:bodyPr/>
                    <a:lstStyle/>
                    <a:p>
                      <a:r>
                        <a:rPr lang="en-US" sz="2400" smtClean="0"/>
                        <a:t>2.4bn</a:t>
                      </a:r>
                      <a:endParaRPr lang="en-US" sz="2400"/>
                    </a:p>
                  </a:txBody>
                  <a:tcPr marL="182880" marR="182880" marT="68580" marB="68580"/>
                </a:tc>
                <a:tc>
                  <a:txBody>
                    <a:bodyPr/>
                    <a:lstStyle/>
                    <a:p>
                      <a:r>
                        <a:rPr lang="en-US" sz="2400" smtClean="0"/>
                        <a:t>524m</a:t>
                      </a:r>
                      <a:endParaRPr lang="en-US" sz="2400"/>
                    </a:p>
                  </a:txBody>
                  <a:tcPr marL="182880" marR="182880" marT="68580" marB="68580"/>
                </a:tc>
                <a:tc>
                  <a:txBody>
                    <a:bodyPr/>
                    <a:lstStyle/>
                    <a:p>
                      <a:r>
                        <a:rPr lang="en-US" sz="2400" smtClean="0"/>
                        <a:t>13,000</a:t>
                      </a:r>
                      <a:endParaRPr lang="en-US" sz="2400"/>
                    </a:p>
                  </a:txBody>
                  <a:tcPr marL="182880" marR="182880" marT="68580" marB="68580"/>
                </a:tc>
                <a:tc>
                  <a:txBody>
                    <a:bodyPr/>
                    <a:lstStyle/>
                    <a:p>
                      <a:pPr marL="171450" indent="-171450">
                        <a:buFont typeface="Arial" panose="020B0604020202020204" pitchFamily="34" charset="0"/>
                        <a:buChar char="•"/>
                      </a:pPr>
                      <a:r>
                        <a:rPr lang="en-US" sz="1800" smtClean="0"/>
                        <a:t>mostly</a:t>
                      </a:r>
                      <a:r>
                        <a:rPr lang="en-US" sz="1800" baseline="0" smtClean="0"/>
                        <a:t> credit &amp; lending</a:t>
                      </a:r>
                    </a:p>
                    <a:p>
                      <a:pPr marL="171450" indent="-171450">
                        <a:buFont typeface="Arial" panose="020B0604020202020204" pitchFamily="34" charset="0"/>
                        <a:buChar char="•"/>
                      </a:pPr>
                      <a:r>
                        <a:rPr lang="en-US" sz="1800" baseline="0" smtClean="0"/>
                        <a:t>increasing focus on b2b</a:t>
                      </a:r>
                    </a:p>
                    <a:p>
                      <a:pPr marL="171450" indent="-171450">
                        <a:buFont typeface="Arial" panose="020B0604020202020204" pitchFamily="34" charset="0"/>
                        <a:buChar char="•"/>
                      </a:pPr>
                      <a:r>
                        <a:rPr lang="en-US" sz="1800" smtClean="0"/>
                        <a:t>complex</a:t>
                      </a:r>
                      <a:r>
                        <a:rPr lang="en-US" sz="1800" baseline="0" smtClean="0"/>
                        <a:t> startup environment</a:t>
                      </a:r>
                      <a:endParaRPr lang="en-US" sz="1800"/>
                    </a:p>
                  </a:txBody>
                  <a:tcPr marL="182880" marR="182880" marT="68580" marB="68580"/>
                </a:tc>
              </a:tr>
              <a:tr h="960120">
                <a:tc>
                  <a:txBody>
                    <a:bodyPr/>
                    <a:lstStyle/>
                    <a:p>
                      <a:r>
                        <a:rPr lang="en-US" sz="2100" smtClean="0"/>
                        <a:t>Hong Kong</a:t>
                      </a:r>
                      <a:endParaRPr lang="en-US" sz="2100"/>
                    </a:p>
                  </a:txBody>
                  <a:tcPr marL="182880" marR="182880" marT="68580" marB="68580"/>
                </a:tc>
                <a:tc>
                  <a:txBody>
                    <a:bodyPr/>
                    <a:lstStyle/>
                    <a:p>
                      <a:r>
                        <a:rPr lang="en-US" sz="2400" smtClean="0"/>
                        <a:t>0.9bn</a:t>
                      </a:r>
                      <a:endParaRPr lang="en-US" sz="2400"/>
                    </a:p>
                  </a:txBody>
                  <a:tcPr marL="182880" marR="182880" marT="68580" marB="68580"/>
                </a:tc>
                <a:tc>
                  <a:txBody>
                    <a:bodyPr/>
                    <a:lstStyle/>
                    <a:p>
                      <a:r>
                        <a:rPr lang="en-US" sz="2400" smtClean="0"/>
                        <a:t>62m</a:t>
                      </a:r>
                      <a:endParaRPr lang="en-US" sz="2400"/>
                    </a:p>
                  </a:txBody>
                  <a:tcPr marL="182880" marR="182880" marT="68580" marB="68580"/>
                </a:tc>
                <a:tc>
                  <a:txBody>
                    <a:bodyPr/>
                    <a:lstStyle/>
                    <a:p>
                      <a:r>
                        <a:rPr lang="en-US" sz="2400" smtClean="0"/>
                        <a:t>8,000</a:t>
                      </a:r>
                      <a:endParaRPr lang="en-US" sz="2400"/>
                    </a:p>
                  </a:txBody>
                  <a:tcPr marL="182880" marR="182880" marT="68580" marB="68580"/>
                </a:tc>
                <a:tc>
                  <a:txBody>
                    <a:bodyPr/>
                    <a:lstStyle/>
                    <a:p>
                      <a:pPr marL="171450" indent="-171450">
                        <a:buFont typeface="Arial" panose="020B0604020202020204" pitchFamily="34" charset="0"/>
                        <a:buChar char="•"/>
                      </a:pPr>
                      <a:r>
                        <a:rPr lang="en-US" sz="1800" smtClean="0"/>
                        <a:t>relatively nascent market</a:t>
                      </a:r>
                    </a:p>
                    <a:p>
                      <a:pPr marL="171450" indent="-171450">
                        <a:buFont typeface="Arial" panose="020B0604020202020204" pitchFamily="34" charset="0"/>
                        <a:buChar char="•"/>
                      </a:pPr>
                      <a:r>
                        <a:rPr lang="en-US" sz="1800" smtClean="0"/>
                        <a:t>community focused on capital markets</a:t>
                      </a:r>
                      <a:endParaRPr lang="en-US" sz="1800"/>
                    </a:p>
                  </a:txBody>
                  <a:tcPr marL="182880" marR="182880" marT="68580" marB="68580"/>
                </a:tc>
              </a:tr>
              <a:tr h="960120">
                <a:tc>
                  <a:txBody>
                    <a:bodyPr/>
                    <a:lstStyle/>
                    <a:p>
                      <a:r>
                        <a:rPr lang="en-US" sz="2100" smtClean="0"/>
                        <a:t>Singapore</a:t>
                      </a:r>
                      <a:endParaRPr lang="en-US" sz="2100"/>
                    </a:p>
                  </a:txBody>
                  <a:tcPr marL="182880" marR="182880" marT="68580" marB="68580"/>
                </a:tc>
                <a:tc>
                  <a:txBody>
                    <a:bodyPr/>
                    <a:lstStyle/>
                    <a:p>
                      <a:r>
                        <a:rPr lang="en-US" sz="2400" smtClean="0"/>
                        <a:t>0.9bn</a:t>
                      </a:r>
                      <a:endParaRPr lang="en-US" sz="2400"/>
                    </a:p>
                  </a:txBody>
                  <a:tcPr marL="182880" marR="182880" marT="68580" marB="68580"/>
                </a:tc>
                <a:tc>
                  <a:txBody>
                    <a:bodyPr/>
                    <a:lstStyle/>
                    <a:p>
                      <a:r>
                        <a:rPr lang="en-US" sz="2400" smtClean="0"/>
                        <a:t>50m</a:t>
                      </a:r>
                      <a:endParaRPr lang="en-US" sz="2400"/>
                    </a:p>
                  </a:txBody>
                  <a:tcPr marL="182880" marR="182880" marT="68580" marB="68580"/>
                </a:tc>
                <a:tc>
                  <a:txBody>
                    <a:bodyPr/>
                    <a:lstStyle/>
                    <a:p>
                      <a:r>
                        <a:rPr lang="en-US" sz="2400" smtClean="0"/>
                        <a:t>7,000</a:t>
                      </a:r>
                      <a:endParaRPr lang="en-US" sz="2400"/>
                    </a:p>
                  </a:txBody>
                  <a:tcPr marL="182880" marR="182880" marT="68580" marB="68580"/>
                </a:tc>
                <a:tc>
                  <a:txBody>
                    <a:bodyPr/>
                    <a:lstStyle/>
                    <a:p>
                      <a:pPr marL="171450" indent="-171450">
                        <a:buFont typeface="Arial" panose="020B0604020202020204" pitchFamily="34" charset="0"/>
                        <a:buChar char="•"/>
                      </a:pPr>
                      <a:r>
                        <a:rPr lang="en-US" sz="1800" smtClean="0"/>
                        <a:t>gateway to Asia</a:t>
                      </a:r>
                    </a:p>
                    <a:p>
                      <a:pPr marL="171450" indent="-171450">
                        <a:buFont typeface="Arial" panose="020B0604020202020204" pitchFamily="34" charset="0"/>
                        <a:buChar char="•"/>
                      </a:pPr>
                      <a:r>
                        <a:rPr lang="en-US" sz="1800" smtClean="0"/>
                        <a:t>easy</a:t>
                      </a:r>
                      <a:r>
                        <a:rPr lang="en-US" sz="1800" baseline="0" smtClean="0"/>
                        <a:t> to do business, English</a:t>
                      </a:r>
                    </a:p>
                    <a:p>
                      <a:pPr marL="171450" indent="-171450">
                        <a:buFont typeface="Arial" panose="020B0604020202020204" pitchFamily="34" charset="0"/>
                        <a:buChar char="•"/>
                      </a:pPr>
                      <a:r>
                        <a:rPr lang="en-US" sz="1800" baseline="0" smtClean="0"/>
                        <a:t>dedicated team at regulator</a:t>
                      </a:r>
                      <a:endParaRPr lang="en-US" sz="1800"/>
                    </a:p>
                  </a:txBody>
                  <a:tcPr marL="182880" marR="182880" marT="68580" marB="68580"/>
                </a:tc>
              </a:tr>
              <a:tr h="805866">
                <a:tc>
                  <a:txBody>
                    <a:bodyPr/>
                    <a:lstStyle/>
                    <a:p>
                      <a:r>
                        <a:rPr lang="en-US" sz="2100" smtClean="0"/>
                        <a:t>Australia</a:t>
                      </a:r>
                      <a:endParaRPr lang="en-US" sz="2100"/>
                    </a:p>
                  </a:txBody>
                  <a:tcPr marL="182880" marR="182880" marT="68580" marB="68580"/>
                </a:tc>
                <a:tc>
                  <a:txBody>
                    <a:bodyPr/>
                    <a:lstStyle/>
                    <a:p>
                      <a:r>
                        <a:rPr lang="en-US" sz="2400" smtClean="0"/>
                        <a:t>0.8bn</a:t>
                      </a:r>
                      <a:endParaRPr lang="en-US" sz="2400"/>
                    </a:p>
                  </a:txBody>
                  <a:tcPr marL="182880" marR="182880" marT="68580" marB="68580"/>
                </a:tc>
                <a:tc>
                  <a:txBody>
                    <a:bodyPr/>
                    <a:lstStyle/>
                    <a:p>
                      <a:r>
                        <a:rPr lang="en-US" sz="2400" smtClean="0"/>
                        <a:t>267m</a:t>
                      </a:r>
                      <a:endParaRPr lang="en-US" sz="2400"/>
                    </a:p>
                  </a:txBody>
                  <a:tcPr marL="182880" marR="182880" marT="68580" marB="68580"/>
                </a:tc>
                <a:tc>
                  <a:txBody>
                    <a:bodyPr/>
                    <a:lstStyle/>
                    <a:p>
                      <a:r>
                        <a:rPr lang="en-US" sz="2400" smtClean="0"/>
                        <a:t>10,000</a:t>
                      </a:r>
                      <a:endParaRPr lang="en-US" sz="2400"/>
                    </a:p>
                  </a:txBody>
                  <a:tcPr marL="182880" marR="182880" marT="68580" marB="68580"/>
                </a:tc>
                <a:tc>
                  <a:txBody>
                    <a:bodyPr/>
                    <a:lstStyle/>
                    <a:p>
                      <a:pPr marL="171450" indent="-171450">
                        <a:buFont typeface="Arial" panose="020B0604020202020204" pitchFamily="34" charset="0"/>
                        <a:buChar char="•"/>
                      </a:pPr>
                      <a:r>
                        <a:rPr lang="en-US" sz="1800" smtClean="0"/>
                        <a:t>emergin</a:t>
                      </a:r>
                      <a:r>
                        <a:rPr lang="en-US" sz="1800" baseline="0" smtClean="0"/>
                        <a:t>g Fintech ecosystem</a:t>
                      </a:r>
                    </a:p>
                    <a:p>
                      <a:pPr marL="171450" indent="-171450">
                        <a:buFont typeface="Arial" panose="020B0604020202020204" pitchFamily="34" charset="0"/>
                        <a:buChar char="•"/>
                      </a:pPr>
                      <a:r>
                        <a:rPr lang="en-US" sz="1800" baseline="0" smtClean="0"/>
                        <a:t>0.9bn commitment to innovation</a:t>
                      </a:r>
                      <a:endParaRPr lang="en-US" sz="1800"/>
                    </a:p>
                  </a:txBody>
                  <a:tcPr marL="182880" marR="182880" marT="68580" marB="68580"/>
                </a:tc>
              </a:tr>
            </a:tbl>
          </a:graphicData>
        </a:graphic>
      </p:graphicFrame>
      <p:sp>
        <p:nvSpPr>
          <p:cNvPr id="6" name="Footer Placeholder 5"/>
          <p:cNvSpPr>
            <a:spLocks noGrp="1"/>
          </p:cNvSpPr>
          <p:nvPr>
            <p:ph type="ftr" sz="quarter" idx="13"/>
          </p:nvPr>
        </p:nvSpPr>
        <p:spPr/>
        <p:txBody>
          <a:bodyPr/>
          <a:lstStyle/>
          <a:p>
            <a:endParaRPr lang="en-CA" dirty="0"/>
          </a:p>
        </p:txBody>
      </p:sp>
    </p:spTree>
    <p:extLst>
      <p:ext uri="{BB962C8B-B14F-4D97-AF65-F5344CB8AC3E}">
        <p14:creationId xmlns:p14="http://schemas.microsoft.com/office/powerpoint/2010/main" xmlns="" val="144937008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3106400" y="9372600"/>
            <a:ext cx="3810000" cy="276999"/>
          </a:xfrm>
          <a:prstGeom prst="rect">
            <a:avLst/>
          </a:prstGeom>
        </p:spPr>
        <p:txBody>
          <a:bodyPr/>
          <a:lstStyle/>
          <a:p>
            <a:fld id="{E439E4F6-2607-4A03-99F9-7BC62CFC729C}" type="slidenum">
              <a:rPr lang="en-AU" smtClean="0"/>
              <a:pPr/>
              <a:t>21</a:t>
            </a:fld>
            <a:endParaRPr lang="en-AU" dirty="0"/>
          </a:p>
        </p:txBody>
      </p:sp>
      <p:sp>
        <p:nvSpPr>
          <p:cNvPr id="3" name="Title 2"/>
          <p:cNvSpPr>
            <a:spLocks noGrp="1"/>
          </p:cNvSpPr>
          <p:nvPr>
            <p:ph type="title"/>
          </p:nvPr>
        </p:nvSpPr>
        <p:spPr>
          <a:xfrm>
            <a:off x="1834513" y="117042"/>
            <a:ext cx="14618974" cy="1000274"/>
          </a:xfrm>
        </p:spPr>
        <p:txBody>
          <a:bodyPr/>
          <a:lstStyle/>
          <a:p>
            <a:r>
              <a:rPr lang="en-US" dirty="0">
                <a:solidFill>
                  <a:schemeClr val="tx1"/>
                </a:solidFill>
              </a:rPr>
              <a:t>Examples of </a:t>
            </a:r>
            <a:r>
              <a:rPr lang="en-US" dirty="0"/>
              <a:t>FinTech</a:t>
            </a:r>
          </a:p>
        </p:txBody>
      </p:sp>
      <p:sp>
        <p:nvSpPr>
          <p:cNvPr id="8" name="Rectangle 7"/>
          <p:cNvSpPr/>
          <p:nvPr/>
        </p:nvSpPr>
        <p:spPr>
          <a:xfrm>
            <a:off x="3390411" y="2634711"/>
            <a:ext cx="13671694" cy="2454387"/>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16422" tIns="81642" rIns="489853" bIns="81642" rtlCol="0" anchor="ctr"/>
          <a:lstStyle/>
          <a:p>
            <a:r>
              <a:rPr lang="en-US" sz="3200" b="1" dirty="0">
                <a:solidFill>
                  <a:schemeClr val="accent2">
                    <a:lumMod val="75000"/>
                  </a:schemeClr>
                </a:solidFill>
              </a:rPr>
              <a:t>Peer to peer or marketplace lending platforms </a:t>
            </a:r>
          </a:p>
          <a:p>
            <a:pPr marL="800094" indent="-800094">
              <a:buFont typeface="Wingdings" panose="05000000000000000000" pitchFamily="2" charset="2"/>
              <a:buChar char="§"/>
            </a:pPr>
            <a:r>
              <a:rPr lang="en-US" sz="3200" dirty="0">
                <a:solidFill>
                  <a:schemeClr val="accent2">
                    <a:lumMod val="75000"/>
                  </a:schemeClr>
                </a:solidFill>
              </a:rPr>
              <a:t>lending to individuals or businesses through online services that match lenders directly with borrowers</a:t>
            </a:r>
          </a:p>
          <a:p>
            <a:pPr marL="800094" indent="-800094">
              <a:buFont typeface="Wingdings" panose="05000000000000000000" pitchFamily="2" charset="2"/>
              <a:buChar char="§"/>
            </a:pPr>
            <a:r>
              <a:rPr lang="en-US" sz="3200" dirty="0">
                <a:solidFill>
                  <a:schemeClr val="accent2">
                    <a:lumMod val="75000"/>
                  </a:schemeClr>
                </a:solidFill>
              </a:rPr>
              <a:t>operation of lending platform may be regulated  </a:t>
            </a:r>
          </a:p>
        </p:txBody>
      </p:sp>
      <p:grpSp>
        <p:nvGrpSpPr>
          <p:cNvPr id="4" name="Group 23"/>
          <p:cNvGrpSpPr/>
          <p:nvPr/>
        </p:nvGrpSpPr>
        <p:grpSpPr>
          <a:xfrm>
            <a:off x="1306850" y="2628666"/>
            <a:ext cx="2704492" cy="2454387"/>
            <a:chOff x="653424" y="1752444"/>
            <a:chExt cx="1352246" cy="1636258"/>
          </a:xfrm>
        </p:grpSpPr>
        <p:sp>
          <p:nvSpPr>
            <p:cNvPr id="9" name="Rectangle 8"/>
            <p:cNvSpPr/>
            <p:nvPr/>
          </p:nvSpPr>
          <p:spPr>
            <a:xfrm>
              <a:off x="653424" y="1752444"/>
              <a:ext cx="974409" cy="1636258"/>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p:cNvSpPr/>
            <p:nvPr/>
          </p:nvSpPr>
          <p:spPr>
            <a:xfrm rot="5400000">
              <a:off x="1626406" y="1965468"/>
              <a:ext cx="370643" cy="387884"/>
            </a:xfrm>
            <a:prstGeom prst="triangle">
              <a:avLst/>
            </a:prstGeom>
            <a:solidFill>
              <a:schemeClr val="accent2"/>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p:cNvSpPr/>
          <p:nvPr/>
        </p:nvSpPr>
        <p:spPr>
          <a:xfrm>
            <a:off x="3390408" y="5192479"/>
            <a:ext cx="13671692" cy="2135093"/>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816422" tIns="81642" rIns="489853" bIns="81642" rtlCol="0" anchor="ctr"/>
          <a:lstStyle/>
          <a:p>
            <a:r>
              <a:rPr lang="en-US" sz="2900" b="1" dirty="0">
                <a:solidFill>
                  <a:schemeClr val="bg1"/>
                </a:solidFill>
              </a:rPr>
              <a:t>Equity </a:t>
            </a:r>
            <a:r>
              <a:rPr lang="en-US" sz="2900" b="1" dirty="0" err="1">
                <a:solidFill>
                  <a:schemeClr val="bg1"/>
                </a:solidFill>
              </a:rPr>
              <a:t>crowdfunding</a:t>
            </a:r>
            <a:r>
              <a:rPr lang="en-US" sz="2900" b="1" dirty="0">
                <a:solidFill>
                  <a:schemeClr val="bg1"/>
                </a:solidFill>
              </a:rPr>
              <a:t> </a:t>
            </a:r>
          </a:p>
          <a:p>
            <a:pPr marL="800094" indent="-800094">
              <a:buFont typeface="Wingdings" panose="05000000000000000000" pitchFamily="2" charset="2"/>
              <a:buChar char="§"/>
            </a:pPr>
            <a:r>
              <a:rPr lang="en-US" sz="2900" dirty="0">
                <a:solidFill>
                  <a:schemeClr val="bg1"/>
                </a:solidFill>
              </a:rPr>
              <a:t>funding a project or venture by raising money from a large number of people</a:t>
            </a:r>
          </a:p>
          <a:p>
            <a:pPr marL="800094" indent="-800094">
              <a:buFont typeface="Wingdings" panose="05000000000000000000" pitchFamily="2" charset="2"/>
              <a:buChar char="§"/>
            </a:pPr>
            <a:r>
              <a:rPr lang="en-US" sz="2900" dirty="0">
                <a:solidFill>
                  <a:schemeClr val="bg1"/>
                </a:solidFill>
              </a:rPr>
              <a:t>may be regulated for arranging securities transactions or operating an unregulated investment fund</a:t>
            </a:r>
          </a:p>
        </p:txBody>
      </p:sp>
      <p:grpSp>
        <p:nvGrpSpPr>
          <p:cNvPr id="5" name="Group 24"/>
          <p:cNvGrpSpPr/>
          <p:nvPr/>
        </p:nvGrpSpPr>
        <p:grpSpPr>
          <a:xfrm>
            <a:off x="1306849" y="5197735"/>
            <a:ext cx="2704490" cy="2135093"/>
            <a:chOff x="653423" y="3465154"/>
            <a:chExt cx="1352245" cy="1423395"/>
          </a:xfrm>
        </p:grpSpPr>
        <p:sp>
          <p:nvSpPr>
            <p:cNvPr id="15" name="Rectangle 14"/>
            <p:cNvSpPr/>
            <p:nvPr/>
          </p:nvSpPr>
          <p:spPr>
            <a:xfrm>
              <a:off x="653423" y="3465154"/>
              <a:ext cx="974409" cy="1423395"/>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p:cNvSpPr/>
            <p:nvPr/>
          </p:nvSpPr>
          <p:spPr>
            <a:xfrm rot="5400000">
              <a:off x="1650514" y="3590748"/>
              <a:ext cx="322423" cy="387884"/>
            </a:xfrm>
            <a:prstGeom prst="triangle">
              <a:avLst/>
            </a:prstGeom>
            <a:solidFill>
              <a:schemeClr val="accent3"/>
            </a:solidFill>
            <a:ln w="1905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p:cNvSpPr/>
          <p:nvPr/>
        </p:nvSpPr>
        <p:spPr>
          <a:xfrm>
            <a:off x="3390411" y="7451975"/>
            <a:ext cx="13671694" cy="2135093"/>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16422" tIns="81642" rIns="489853" bIns="81642" rtlCol="0" anchor="ctr"/>
          <a:lstStyle/>
          <a:p>
            <a:r>
              <a:rPr lang="en-US" sz="3200" b="1" dirty="0" err="1">
                <a:solidFill>
                  <a:schemeClr val="accent2">
                    <a:lumMod val="75000"/>
                  </a:schemeClr>
                </a:solidFill>
              </a:rPr>
              <a:t>Roboadvice</a:t>
            </a:r>
            <a:r>
              <a:rPr lang="en-US" sz="3200" b="1" dirty="0">
                <a:solidFill>
                  <a:schemeClr val="accent2">
                    <a:lumMod val="75000"/>
                  </a:schemeClr>
                </a:solidFill>
              </a:rPr>
              <a:t> </a:t>
            </a:r>
          </a:p>
          <a:p>
            <a:pPr marL="800094" indent="-800094">
              <a:buFont typeface="Wingdings" panose="05000000000000000000" pitchFamily="2" charset="2"/>
              <a:buChar char="§"/>
            </a:pPr>
            <a:r>
              <a:rPr lang="en-US" sz="3200" dirty="0">
                <a:solidFill>
                  <a:schemeClr val="accent2">
                    <a:lumMod val="75000"/>
                  </a:schemeClr>
                </a:solidFill>
              </a:rPr>
              <a:t>automated financial advice (computer based algorithms and decision trees)</a:t>
            </a:r>
          </a:p>
          <a:p>
            <a:pPr marL="800094" indent="-800094">
              <a:buFont typeface="Wingdings" panose="05000000000000000000" pitchFamily="2" charset="2"/>
              <a:buChar char="§"/>
            </a:pPr>
            <a:r>
              <a:rPr lang="en-US" sz="3200" dirty="0">
                <a:solidFill>
                  <a:schemeClr val="accent2">
                    <a:lumMod val="75000"/>
                  </a:schemeClr>
                </a:solidFill>
              </a:rPr>
              <a:t>may be subject to adviser registration/regulation</a:t>
            </a:r>
          </a:p>
        </p:txBody>
      </p:sp>
      <p:grpSp>
        <p:nvGrpSpPr>
          <p:cNvPr id="6" name="Group 25"/>
          <p:cNvGrpSpPr/>
          <p:nvPr/>
        </p:nvGrpSpPr>
        <p:grpSpPr>
          <a:xfrm>
            <a:off x="1306851" y="7446718"/>
            <a:ext cx="2704490" cy="2135093"/>
            <a:chOff x="653424" y="4964476"/>
            <a:chExt cx="1352245" cy="1423395"/>
          </a:xfrm>
        </p:grpSpPr>
        <p:sp>
          <p:nvSpPr>
            <p:cNvPr id="20" name="Rectangle 19"/>
            <p:cNvSpPr/>
            <p:nvPr/>
          </p:nvSpPr>
          <p:spPr>
            <a:xfrm>
              <a:off x="653424" y="4964476"/>
              <a:ext cx="974409" cy="1423395"/>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p:cNvSpPr/>
            <p:nvPr/>
          </p:nvSpPr>
          <p:spPr>
            <a:xfrm rot="5400000">
              <a:off x="1650515" y="5090070"/>
              <a:ext cx="322423" cy="387884"/>
            </a:xfrm>
            <a:prstGeom prst="triangle">
              <a:avLst/>
            </a:prstGeom>
            <a:solidFill>
              <a:schemeClr val="accent2"/>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07329" y="3106344"/>
            <a:ext cx="1742142" cy="26132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052" name="Picture 4"/>
          <p:cNvPicPr>
            <a:picLocks noChangeAspect="1" noChangeArrowheads="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xmlns="" val="0"/>
              </a:ext>
            </a:extLst>
          </a:blip>
          <a:srcRect/>
          <a:stretch>
            <a:fillRect/>
          </a:stretch>
        </p:blipFill>
        <p:spPr bwMode="auto">
          <a:xfrm>
            <a:off x="1447523" y="7765932"/>
            <a:ext cx="1735146" cy="34308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7" name="TextBox 26"/>
          <p:cNvSpPr txBox="1"/>
          <p:nvPr/>
        </p:nvSpPr>
        <p:spPr>
          <a:xfrm>
            <a:off x="1199680" y="5468066"/>
            <a:ext cx="2704488" cy="488044"/>
          </a:xfrm>
          <a:prstGeom prst="rect">
            <a:avLst/>
          </a:prstGeom>
          <a:noFill/>
        </p:spPr>
        <p:txBody>
          <a:bodyPr wrap="square" lIns="163284" tIns="81642" rIns="163284" bIns="81642" rtlCol="0">
            <a:spAutoFit/>
          </a:bodyPr>
          <a:lstStyle/>
          <a:p>
            <a:r>
              <a:rPr lang="en-US" sz="2100" b="1" dirty="0">
                <a:solidFill>
                  <a:srgbClr val="00B0F0"/>
                </a:solidFill>
              </a:rPr>
              <a:t>crowd</a:t>
            </a:r>
            <a:r>
              <a:rPr lang="en-US" sz="2100" b="1" dirty="0">
                <a:solidFill>
                  <a:schemeClr val="accent6"/>
                </a:solidFill>
              </a:rPr>
              <a:t>funder</a:t>
            </a:r>
          </a:p>
        </p:txBody>
      </p:sp>
    </p:spTree>
    <p:extLst>
      <p:ext uri="{BB962C8B-B14F-4D97-AF65-F5344CB8AC3E}">
        <p14:creationId xmlns:p14="http://schemas.microsoft.com/office/powerpoint/2010/main" xmlns="" val="59721724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3106400" y="9372600"/>
            <a:ext cx="3810000" cy="276999"/>
          </a:xfrm>
          <a:prstGeom prst="rect">
            <a:avLst/>
          </a:prstGeom>
        </p:spPr>
        <p:txBody>
          <a:bodyPr/>
          <a:lstStyle/>
          <a:p>
            <a:fld id="{E439E4F6-2607-4A03-99F9-7BC62CFC729C}" type="slidenum">
              <a:rPr lang="en-AU" smtClean="0"/>
              <a:pPr/>
              <a:t>22</a:t>
            </a:fld>
            <a:endParaRPr lang="en-AU" dirty="0"/>
          </a:p>
        </p:txBody>
      </p:sp>
      <p:sp>
        <p:nvSpPr>
          <p:cNvPr id="3" name="Title 2"/>
          <p:cNvSpPr>
            <a:spLocks noGrp="1"/>
          </p:cNvSpPr>
          <p:nvPr>
            <p:ph type="title"/>
          </p:nvPr>
        </p:nvSpPr>
        <p:spPr>
          <a:xfrm>
            <a:off x="1834513" y="117042"/>
            <a:ext cx="14618974" cy="1000274"/>
          </a:xfrm>
        </p:spPr>
        <p:txBody>
          <a:bodyPr/>
          <a:lstStyle/>
          <a:p>
            <a:r>
              <a:rPr lang="en-US" dirty="0">
                <a:solidFill>
                  <a:schemeClr val="tx1"/>
                </a:solidFill>
              </a:rPr>
              <a:t>Examples of </a:t>
            </a:r>
            <a:r>
              <a:rPr lang="en-US" dirty="0"/>
              <a:t>FinTech</a:t>
            </a:r>
          </a:p>
        </p:txBody>
      </p:sp>
      <p:sp>
        <p:nvSpPr>
          <p:cNvPr id="8" name="Rectangle 7"/>
          <p:cNvSpPr/>
          <p:nvPr/>
        </p:nvSpPr>
        <p:spPr>
          <a:xfrm>
            <a:off x="3390411" y="2634711"/>
            <a:ext cx="13671694" cy="2454387"/>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816422" tIns="81642" rIns="489853" bIns="81642" rtlCol="0" anchor="ctr"/>
          <a:lstStyle/>
          <a:p>
            <a:r>
              <a:rPr lang="en-US" sz="3200" b="1" dirty="0">
                <a:solidFill>
                  <a:schemeClr val="bg1"/>
                </a:solidFill>
              </a:rPr>
              <a:t>Virtual currencies </a:t>
            </a:r>
          </a:p>
          <a:p>
            <a:pPr marL="800094" indent="-800094">
              <a:buFont typeface="Wingdings" panose="05000000000000000000" pitchFamily="2" charset="2"/>
              <a:buChar char="§"/>
            </a:pPr>
            <a:r>
              <a:rPr lang="en-US" sz="3200" dirty="0">
                <a:solidFill>
                  <a:schemeClr val="bg1"/>
                </a:solidFill>
              </a:rPr>
              <a:t>Bitcoin etc. might constitute currencies if the trading in them is regulated; also raises AML issues</a:t>
            </a:r>
          </a:p>
        </p:txBody>
      </p:sp>
      <p:grpSp>
        <p:nvGrpSpPr>
          <p:cNvPr id="4" name="Group 5"/>
          <p:cNvGrpSpPr/>
          <p:nvPr/>
        </p:nvGrpSpPr>
        <p:grpSpPr>
          <a:xfrm>
            <a:off x="1306850" y="2628666"/>
            <a:ext cx="2704492" cy="2454387"/>
            <a:chOff x="653424" y="1752444"/>
            <a:chExt cx="1352246" cy="1636258"/>
          </a:xfrm>
        </p:grpSpPr>
        <p:sp>
          <p:nvSpPr>
            <p:cNvPr id="9" name="Rectangle 8"/>
            <p:cNvSpPr/>
            <p:nvPr/>
          </p:nvSpPr>
          <p:spPr>
            <a:xfrm>
              <a:off x="653424" y="1752444"/>
              <a:ext cx="974409" cy="1636258"/>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p:cNvSpPr/>
            <p:nvPr/>
          </p:nvSpPr>
          <p:spPr>
            <a:xfrm rot="5400000">
              <a:off x="1626406" y="1965468"/>
              <a:ext cx="370643" cy="387884"/>
            </a:xfrm>
            <a:prstGeom prst="triangle">
              <a:avLst/>
            </a:prstGeom>
            <a:solidFill>
              <a:schemeClr val="accent3"/>
            </a:solidFill>
            <a:ln w="1905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Rectangle 12"/>
          <p:cNvSpPr/>
          <p:nvPr/>
        </p:nvSpPr>
        <p:spPr>
          <a:xfrm>
            <a:off x="3390408" y="5276663"/>
            <a:ext cx="13671692" cy="2135093"/>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816422" tIns="81642" rIns="489853" bIns="81642" rtlCol="0" anchor="ctr"/>
          <a:lstStyle/>
          <a:p>
            <a:r>
              <a:rPr lang="en-US" sz="3200" b="1" dirty="0">
                <a:solidFill>
                  <a:schemeClr val="accent2">
                    <a:lumMod val="75000"/>
                  </a:schemeClr>
                </a:solidFill>
              </a:rPr>
              <a:t>On-line payment accounts </a:t>
            </a:r>
          </a:p>
          <a:p>
            <a:pPr marL="800094" indent="-800094">
              <a:buFont typeface="Wingdings" panose="05000000000000000000" pitchFamily="2" charset="2"/>
              <a:buChar char="§"/>
            </a:pPr>
            <a:r>
              <a:rPr lang="en-US" sz="3200" dirty="0">
                <a:solidFill>
                  <a:schemeClr val="accent2">
                    <a:lumMod val="75000"/>
                  </a:schemeClr>
                </a:solidFill>
              </a:rPr>
              <a:t>accounts through which you can send money, make payments online, and receive money</a:t>
            </a:r>
          </a:p>
          <a:p>
            <a:pPr marL="800094" indent="-800094">
              <a:buFont typeface="Wingdings" panose="05000000000000000000" pitchFamily="2" charset="2"/>
              <a:buChar char="§"/>
            </a:pPr>
            <a:r>
              <a:rPr lang="en-US" sz="3200" dirty="0">
                <a:solidFill>
                  <a:schemeClr val="accent2">
                    <a:lumMod val="75000"/>
                  </a:schemeClr>
                </a:solidFill>
              </a:rPr>
              <a:t>may be regulated as non-bank payment institutions</a:t>
            </a:r>
          </a:p>
        </p:txBody>
      </p:sp>
      <p:grpSp>
        <p:nvGrpSpPr>
          <p:cNvPr id="5" name="Group 4"/>
          <p:cNvGrpSpPr/>
          <p:nvPr/>
        </p:nvGrpSpPr>
        <p:grpSpPr>
          <a:xfrm>
            <a:off x="1306849" y="5197735"/>
            <a:ext cx="2704490" cy="2135093"/>
            <a:chOff x="653423" y="3465154"/>
            <a:chExt cx="1352245" cy="1423395"/>
          </a:xfrm>
        </p:grpSpPr>
        <p:sp>
          <p:nvSpPr>
            <p:cNvPr id="15" name="Rectangle 14"/>
            <p:cNvSpPr/>
            <p:nvPr/>
          </p:nvSpPr>
          <p:spPr>
            <a:xfrm>
              <a:off x="653423" y="3465154"/>
              <a:ext cx="974409" cy="1423395"/>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Isosceles Triangle 15"/>
            <p:cNvSpPr/>
            <p:nvPr/>
          </p:nvSpPr>
          <p:spPr>
            <a:xfrm rot="5400000">
              <a:off x="1650514" y="3590748"/>
              <a:ext cx="322423" cy="387884"/>
            </a:xfrm>
            <a:prstGeom prst="triangle">
              <a:avLst/>
            </a:prstGeom>
            <a:solidFill>
              <a:schemeClr val="accent2"/>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p:cNvSpPr/>
          <p:nvPr/>
        </p:nvSpPr>
        <p:spPr>
          <a:xfrm>
            <a:off x="3390411" y="7451975"/>
            <a:ext cx="13671694" cy="2135093"/>
          </a:xfrm>
          <a:prstGeom prst="rect">
            <a:avLst/>
          </a:prstGeom>
          <a:solidFill>
            <a:schemeClr val="accent2"/>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816422" tIns="81642" rIns="489853" bIns="81642" rtlCol="0" anchor="ctr"/>
          <a:lstStyle/>
          <a:p>
            <a:r>
              <a:rPr lang="en-US" sz="3200" b="1" dirty="0">
                <a:solidFill>
                  <a:schemeClr val="bg1"/>
                </a:solidFill>
              </a:rPr>
              <a:t>Payment initiation services </a:t>
            </a:r>
          </a:p>
          <a:p>
            <a:pPr marL="510264" indent="-510264">
              <a:buFont typeface="Wingdings" panose="05000000000000000000" pitchFamily="2" charset="2"/>
              <a:buChar char="§"/>
            </a:pPr>
            <a:r>
              <a:rPr lang="en-US" sz="3200" dirty="0">
                <a:solidFill>
                  <a:schemeClr val="bg1"/>
                </a:solidFill>
              </a:rPr>
              <a:t>service used to initiate a payment to another party</a:t>
            </a:r>
          </a:p>
        </p:txBody>
      </p:sp>
      <p:grpSp>
        <p:nvGrpSpPr>
          <p:cNvPr id="6" name="Group 3"/>
          <p:cNvGrpSpPr/>
          <p:nvPr/>
        </p:nvGrpSpPr>
        <p:grpSpPr>
          <a:xfrm>
            <a:off x="1306851" y="7446718"/>
            <a:ext cx="2704490" cy="2135093"/>
            <a:chOff x="653424" y="4964476"/>
            <a:chExt cx="1352245" cy="1423395"/>
          </a:xfrm>
        </p:grpSpPr>
        <p:sp>
          <p:nvSpPr>
            <p:cNvPr id="20" name="Rectangle 19"/>
            <p:cNvSpPr/>
            <p:nvPr/>
          </p:nvSpPr>
          <p:spPr>
            <a:xfrm>
              <a:off x="653424" y="4964476"/>
              <a:ext cx="974409" cy="1423395"/>
            </a:xfrm>
            <a:prstGeom prst="rect">
              <a:avLst/>
            </a:prstGeom>
            <a:solidFill>
              <a:schemeClr val="accent3"/>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a:off x="1650515" y="5090070"/>
              <a:ext cx="322423" cy="387884"/>
            </a:xfrm>
            <a:prstGeom prst="triangle">
              <a:avLst/>
            </a:prstGeom>
            <a:solidFill>
              <a:schemeClr val="accent3"/>
            </a:solidFill>
            <a:ln w="19050">
              <a:solidFill>
                <a:schemeClr val="accent3"/>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396592" y="3169140"/>
            <a:ext cx="1762368" cy="1814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42581" y="5433236"/>
            <a:ext cx="877354" cy="54590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501247" y="7699274"/>
            <a:ext cx="1542598" cy="46856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106052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3106400" y="9372600"/>
            <a:ext cx="3810000" cy="276999"/>
          </a:xfrm>
          <a:prstGeom prst="rect">
            <a:avLst/>
          </a:prstGeom>
        </p:spPr>
        <p:txBody>
          <a:bodyPr/>
          <a:lstStyle/>
          <a:p>
            <a:fld id="{E439E4F6-2607-4A03-99F9-7BC62CFC729C}" type="slidenum">
              <a:rPr lang="en-AU" smtClean="0"/>
              <a:pPr/>
              <a:t>23</a:t>
            </a:fld>
            <a:endParaRPr lang="en-AU" dirty="0"/>
          </a:p>
        </p:txBody>
      </p:sp>
      <p:pic>
        <p:nvPicPr>
          <p:cNvPr id="29698" name="Picture 2" descr="Image result for fintech ecosystem and business models ppt"/>
          <p:cNvPicPr>
            <a:picLocks noChangeAspect="1" noChangeArrowheads="1"/>
          </p:cNvPicPr>
          <p:nvPr/>
        </p:nvPicPr>
        <p:blipFill>
          <a:blip r:embed="rId2" cstate="print"/>
          <a:srcRect/>
          <a:stretch>
            <a:fillRect/>
          </a:stretch>
        </p:blipFill>
        <p:spPr bwMode="auto">
          <a:xfrm>
            <a:off x="3733800" y="1409700"/>
            <a:ext cx="9939659" cy="7734300"/>
          </a:xfrm>
          <a:prstGeom prst="rect">
            <a:avLst/>
          </a:prstGeom>
          <a:noFill/>
        </p:spPr>
      </p:pic>
      <p:sp>
        <p:nvSpPr>
          <p:cNvPr id="6" name="Rectangle 5"/>
          <p:cNvSpPr/>
          <p:nvPr/>
        </p:nvSpPr>
        <p:spPr>
          <a:xfrm>
            <a:off x="332022" y="0"/>
            <a:ext cx="17422578" cy="1088208"/>
          </a:xfrm>
          <a:prstGeom prst="rect">
            <a:avLst/>
          </a:prstGeom>
        </p:spPr>
        <p:txBody>
          <a:bodyPr wrap="none" lIns="163284" tIns="81642" rIns="163284" bIns="81642">
            <a:spAutoFit/>
          </a:bodyPr>
          <a:lstStyle/>
          <a:p>
            <a:r>
              <a:rPr lang="en-US" sz="6000" b="1" dirty="0">
                <a:latin typeface="Verdana"/>
                <a:ea typeface="+mj-ea"/>
                <a:cs typeface="Verdana"/>
              </a:rPr>
              <a:t>Five </a:t>
            </a:r>
            <a:r>
              <a:rPr lang="en-US" sz="6000" b="1" dirty="0">
                <a:solidFill>
                  <a:srgbClr val="FBAF03"/>
                </a:solidFill>
                <a:latin typeface="Verdana"/>
                <a:ea typeface="+mj-ea"/>
                <a:cs typeface="Verdana"/>
              </a:rPr>
              <a:t>elements </a:t>
            </a:r>
            <a:r>
              <a:rPr lang="en-US" sz="6000" b="1" dirty="0">
                <a:latin typeface="Verdana"/>
                <a:ea typeface="+mj-ea"/>
                <a:cs typeface="Verdana"/>
              </a:rPr>
              <a:t>of the </a:t>
            </a:r>
            <a:r>
              <a:rPr lang="en-US" sz="6000" b="1" dirty="0" err="1">
                <a:solidFill>
                  <a:srgbClr val="FBAF03"/>
                </a:solidFill>
                <a:latin typeface="Verdana"/>
                <a:ea typeface="+mj-ea"/>
                <a:cs typeface="Verdana"/>
              </a:rPr>
              <a:t>Fintech</a:t>
            </a:r>
            <a:r>
              <a:rPr lang="en-US" sz="6000" b="1" dirty="0">
                <a:solidFill>
                  <a:srgbClr val="FBAF03"/>
                </a:solidFill>
                <a:latin typeface="Verdana"/>
                <a:ea typeface="+mj-ea"/>
                <a:cs typeface="Verdana"/>
              </a:rPr>
              <a:t> </a:t>
            </a:r>
            <a:r>
              <a:rPr lang="en-US" sz="6000" b="1" dirty="0">
                <a:latin typeface="Verdana"/>
                <a:ea typeface="+mj-ea"/>
                <a:cs typeface="Verdana"/>
              </a:rPr>
              <a:t>Ecosystem</a:t>
            </a:r>
            <a:endParaRPr lang="en-GB" sz="6000" b="1" dirty="0">
              <a:latin typeface="Verdana"/>
              <a:ea typeface="+mj-ea"/>
              <a:cs typeface="Verdana"/>
            </a:endParaRPr>
          </a:p>
        </p:txBody>
      </p:sp>
    </p:spTree>
    <p:extLst>
      <p:ext uri="{BB962C8B-B14F-4D97-AF65-F5344CB8AC3E}">
        <p14:creationId xmlns:p14="http://schemas.microsoft.com/office/powerpoint/2010/main" xmlns="" val="31795661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886201"/>
            <a:ext cx="18288000" cy="738665"/>
          </a:xfrm>
        </p:spPr>
        <p:txBody>
          <a:bodyPr/>
          <a:lstStyle/>
          <a:p>
            <a:pPr algn="ctr"/>
            <a:r>
              <a:rPr lang="en-GB" sz="10000" spc="-790" dirty="0" smtClean="0">
                <a:solidFill>
                  <a:srgbClr val="171717"/>
                </a:solidFill>
              </a:rPr>
              <a:t>4) Why</a:t>
            </a:r>
            <a:r>
              <a:rPr lang="en-GB" sz="10000" spc="-790" dirty="0" smtClean="0">
                <a:solidFill>
                  <a:srgbClr val="FFC000"/>
                </a:solidFill>
              </a:rPr>
              <a:t> </a:t>
            </a:r>
            <a:r>
              <a:rPr lang="en-GB" sz="10000" kern="1200" dirty="0" err="1" smtClean="0"/>
              <a:t>Fintech</a:t>
            </a:r>
            <a:r>
              <a:rPr lang="en-GB" sz="10000" spc="-790" dirty="0" smtClean="0">
                <a:solidFill>
                  <a:srgbClr val="171717"/>
                </a:solidFill>
              </a:rPr>
              <a:t>?</a:t>
            </a:r>
            <a:endParaRPr lang="en-GB" sz="10000" spc="-790" dirty="0">
              <a:solidFill>
                <a:srgbClr val="171717"/>
              </a:solidFill>
            </a:endParaRPr>
          </a:p>
        </p:txBody>
      </p:sp>
    </p:spTree>
    <p:extLst>
      <p:ext uri="{BB962C8B-B14F-4D97-AF65-F5344CB8AC3E}">
        <p14:creationId xmlns:p14="http://schemas.microsoft.com/office/powerpoint/2010/main" xmlns="" val="164172229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steelspaceconcepts.com/wp-content/themes/modern/images/cs-nationalbank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 y="6147140"/>
            <a:ext cx="8831706" cy="4139862"/>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http://nzrentals.keacampers.com/Images/Mobile%20Bank%20Unit%20006.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928757" y="2334817"/>
            <a:ext cx="7344290" cy="413116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1 Título"/>
          <p:cNvSpPr>
            <a:spLocks noGrp="1"/>
          </p:cNvSpPr>
          <p:nvPr>
            <p:ph type="title"/>
          </p:nvPr>
        </p:nvSpPr>
        <p:spPr>
          <a:xfrm>
            <a:off x="1409705" y="656522"/>
            <a:ext cx="16671926" cy="1092607"/>
          </a:xfrm>
        </p:spPr>
        <p:txBody>
          <a:bodyPr/>
          <a:lstStyle/>
          <a:p>
            <a:r>
              <a:rPr lang="en-GB" dirty="0" smtClean="0">
                <a:solidFill>
                  <a:schemeClr val="tx1"/>
                </a:solidFill>
              </a:rPr>
              <a:t>Banks</a:t>
            </a:r>
            <a:r>
              <a:rPr lang="en-GB" sz="7100" dirty="0" smtClean="0"/>
              <a:t> </a:t>
            </a:r>
            <a:r>
              <a:rPr lang="en-GB" sz="7100" dirty="0"/>
              <a:t>… adapt … </a:t>
            </a:r>
            <a:r>
              <a:rPr lang="en-GB" sz="7100" dirty="0">
                <a:solidFill>
                  <a:schemeClr val="tx1"/>
                </a:solidFill>
              </a:rPr>
              <a:t>or</a:t>
            </a:r>
            <a:r>
              <a:rPr lang="en-GB" sz="7100" dirty="0"/>
              <a:t> … die</a:t>
            </a:r>
          </a:p>
        </p:txBody>
      </p:sp>
      <p:pic>
        <p:nvPicPr>
          <p:cNvPr id="1026" name="Picture 2" descr="http://thefinancialbrand.com/wp-content/uploads/2012/04/bank_audi_novo_kiosk-565x340.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3" y="2227176"/>
            <a:ext cx="8854862" cy="3996444"/>
          </a:xfrm>
          <a:prstGeom prst="rect">
            <a:avLst/>
          </a:prstGeom>
          <a:noFill/>
          <a:extLst>
            <a:ext uri="{909E8E84-426E-40DD-AFC4-6F175D3DCCD1}">
              <a14:hiddenFill xmlns:a14="http://schemas.microsoft.com/office/drawing/2010/main" xmlns="">
                <a:solidFill>
                  <a:srgbClr val="FFFFFF"/>
                </a:solidFill>
              </a14:hiddenFill>
            </a:ext>
          </a:extLst>
        </p:spPr>
      </p:pic>
      <p:sp>
        <p:nvSpPr>
          <p:cNvPr id="3" name="Rectangle 2"/>
          <p:cNvSpPr/>
          <p:nvPr/>
        </p:nvSpPr>
        <p:spPr>
          <a:xfrm>
            <a:off x="1" y="5558823"/>
            <a:ext cx="1409668" cy="441877"/>
          </a:xfrm>
          <a:prstGeom prst="rect">
            <a:avLst/>
          </a:prstGeom>
        </p:spPr>
        <p:txBody>
          <a:bodyPr wrap="none" lIns="163284" tIns="81642" rIns="163284" bIns="81642">
            <a:spAutoFit/>
          </a:bodyPr>
          <a:lstStyle/>
          <a:p>
            <a:r>
              <a:rPr lang="en-US" dirty="0">
                <a:solidFill>
                  <a:schemeClr val="bg1"/>
                </a:solidFill>
              </a:rPr>
              <a:t>branch stall</a:t>
            </a:r>
          </a:p>
        </p:txBody>
      </p:sp>
      <p:sp>
        <p:nvSpPr>
          <p:cNvPr id="4" name="Rectangle 3"/>
          <p:cNvSpPr/>
          <p:nvPr/>
        </p:nvSpPr>
        <p:spPr>
          <a:xfrm>
            <a:off x="13947042" y="6746955"/>
            <a:ext cx="1255652" cy="441877"/>
          </a:xfrm>
          <a:prstGeom prst="rect">
            <a:avLst/>
          </a:prstGeom>
        </p:spPr>
        <p:txBody>
          <a:bodyPr wrap="none" lIns="163284" tIns="81642" rIns="163284" bIns="81642">
            <a:spAutoFit/>
          </a:bodyPr>
          <a:lstStyle/>
          <a:p>
            <a:r>
              <a:rPr lang="en-US" dirty="0">
                <a:solidFill>
                  <a:schemeClr val="bg1"/>
                </a:solidFill>
              </a:rPr>
              <a:t>drive thru</a:t>
            </a:r>
          </a:p>
        </p:txBody>
      </p:sp>
      <p:sp>
        <p:nvSpPr>
          <p:cNvPr id="15" name="Rectangle 14"/>
          <p:cNvSpPr/>
          <p:nvPr/>
        </p:nvSpPr>
        <p:spPr>
          <a:xfrm>
            <a:off x="14436588" y="5737030"/>
            <a:ext cx="1681153" cy="441877"/>
          </a:xfrm>
          <a:prstGeom prst="rect">
            <a:avLst/>
          </a:prstGeom>
        </p:spPr>
        <p:txBody>
          <a:bodyPr wrap="none" lIns="163284" tIns="81642" rIns="163284" bIns="81642">
            <a:spAutoFit/>
          </a:bodyPr>
          <a:lstStyle/>
          <a:p>
            <a:r>
              <a:rPr lang="en-US" dirty="0">
                <a:solidFill>
                  <a:schemeClr val="bg1"/>
                </a:solidFill>
              </a:rPr>
              <a:t>mobile branch</a:t>
            </a:r>
          </a:p>
        </p:txBody>
      </p:sp>
      <p:sp>
        <p:nvSpPr>
          <p:cNvPr id="5" name="Rectangle 4"/>
          <p:cNvSpPr/>
          <p:nvPr/>
        </p:nvSpPr>
        <p:spPr>
          <a:xfrm>
            <a:off x="138420" y="9680006"/>
            <a:ext cx="2563189" cy="441877"/>
          </a:xfrm>
          <a:prstGeom prst="rect">
            <a:avLst/>
          </a:prstGeom>
        </p:spPr>
        <p:txBody>
          <a:bodyPr wrap="none" lIns="163284" tIns="81642" rIns="163284" bIns="81642">
            <a:spAutoFit/>
          </a:bodyPr>
          <a:lstStyle/>
          <a:p>
            <a:r>
              <a:rPr lang="en-US" dirty="0">
                <a:solidFill>
                  <a:schemeClr val="bg1"/>
                </a:solidFill>
              </a:rPr>
              <a:t>pop-up portable branch</a:t>
            </a:r>
          </a:p>
        </p:txBody>
      </p:sp>
      <p:pic>
        <p:nvPicPr>
          <p:cNvPr id="1042" name="Picture 18" descr="http://www.lawschoolpodcaster.com/wp-content/uploads/2012/08/downsizing-thumb.gif">
            <a:hlinkClick r:id="rId6"/>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8831709" y="4387416"/>
            <a:ext cx="3048598" cy="2052228"/>
          </a:xfrm>
          <a:prstGeom prst="rect">
            <a:avLst/>
          </a:prstGeom>
          <a:noFill/>
          <a:extLst>
            <a:ext uri="{909E8E84-426E-40DD-AFC4-6F175D3DCCD1}">
              <a14:hiddenFill xmlns:a14="http://schemas.microsoft.com/office/drawing/2010/main" xmlns="">
                <a:solidFill>
                  <a:srgbClr val="FFFFFF"/>
                </a:solidFill>
              </a14:hiddenFill>
            </a:ext>
          </a:extLst>
        </p:spPr>
      </p:pic>
      <p:pic>
        <p:nvPicPr>
          <p:cNvPr id="1048" name="Picture 24" descr="http://www.blueskydesigngroup.com.au/wp-content/uploads/2013/02/29_3_2.jp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8831708" y="6409739"/>
            <a:ext cx="9461332" cy="3864591"/>
          </a:xfrm>
          <a:prstGeom prst="rect">
            <a:avLst/>
          </a:prstGeom>
          <a:noFill/>
          <a:extLst>
            <a:ext uri="{909E8E84-426E-40DD-AFC4-6F175D3DCCD1}">
              <a14:hiddenFill xmlns:a14="http://schemas.microsoft.com/office/drawing/2010/main" xmlns="">
                <a:solidFill>
                  <a:srgbClr val="FFFFFF"/>
                </a:solidFill>
              </a14:hiddenFill>
            </a:ext>
          </a:extLst>
        </p:spPr>
      </p:pic>
      <p:pic>
        <p:nvPicPr>
          <p:cNvPr id="1046" name="Picture 22" descr="http://www.junk-king.com/locations/cincinnati/wp-content/uploads/sites/22/2012/07/home-downsize.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8855970" y="2334813"/>
            <a:ext cx="2998948" cy="2052603"/>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Rectangle 25"/>
          <p:cNvSpPr/>
          <p:nvPr/>
        </p:nvSpPr>
        <p:spPr>
          <a:xfrm>
            <a:off x="10757396" y="9693357"/>
            <a:ext cx="2636927" cy="441877"/>
          </a:xfrm>
          <a:prstGeom prst="rect">
            <a:avLst/>
          </a:prstGeom>
        </p:spPr>
        <p:txBody>
          <a:bodyPr wrap="none" lIns="163284" tIns="81642" rIns="163284" bIns="81642">
            <a:spAutoFit/>
          </a:bodyPr>
          <a:lstStyle/>
          <a:p>
            <a:r>
              <a:rPr lang="en-US" dirty="0">
                <a:solidFill>
                  <a:schemeClr val="bg1"/>
                </a:solidFill>
              </a:rPr>
              <a:t>Hyper connected branch</a:t>
            </a:r>
          </a:p>
        </p:txBody>
      </p:sp>
      <p:pic>
        <p:nvPicPr>
          <p:cNvPr id="1050" name="Picture 26" descr="http://www.cclscorp.com/ESW/Images/DownsizingFotolia_JJAVA_16982277_Subscription_L.jpg"/>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0229982" y="1673842"/>
            <a:ext cx="1506308" cy="110667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397372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09705" y="342900"/>
            <a:ext cx="16671926" cy="1092607"/>
          </a:xfrm>
        </p:spPr>
        <p:txBody>
          <a:bodyPr/>
          <a:lstStyle/>
          <a:p>
            <a:r>
              <a:rPr lang="en-GB" sz="7100" dirty="0">
                <a:solidFill>
                  <a:schemeClr val="tx1"/>
                </a:solidFill>
              </a:rPr>
              <a:t>New</a:t>
            </a:r>
            <a:r>
              <a:rPr lang="en-GB" sz="7100" dirty="0"/>
              <a:t> paradigms</a:t>
            </a:r>
          </a:p>
        </p:txBody>
      </p:sp>
      <p:pic>
        <p:nvPicPr>
          <p:cNvPr id="7170" name="Picture 2" descr="http://static.itpro.co.uk/sites/itpro/files/styles/gallery_wide/public/big_data.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092025" y="5420088"/>
            <a:ext cx="7195978" cy="3597990"/>
          </a:xfrm>
          <a:prstGeom prst="rect">
            <a:avLst/>
          </a:prstGeom>
          <a:noFill/>
          <a:extLst>
            <a:ext uri="{909E8E84-426E-40DD-AFC4-6F175D3DCCD1}">
              <a14:hiddenFill xmlns:a14="http://schemas.microsoft.com/office/drawing/2010/main" xmlns="">
                <a:solidFill>
                  <a:srgbClr val="FFFFFF"/>
                </a:solidFill>
              </a14:hiddenFill>
            </a:ext>
          </a:extLst>
        </p:spPr>
      </p:pic>
      <p:pic>
        <p:nvPicPr>
          <p:cNvPr id="7172" name="Picture 4" descr="http://www.becreative-inc.com/home/images/social-networking.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9104" y="1525098"/>
            <a:ext cx="7776864" cy="4374486"/>
          </a:xfrm>
          <a:prstGeom prst="rect">
            <a:avLst/>
          </a:prstGeom>
          <a:noFill/>
          <a:extLst>
            <a:ext uri="{909E8E84-426E-40DD-AFC4-6F175D3DCCD1}">
              <a14:hiddenFill xmlns:a14="http://schemas.microsoft.com/office/drawing/2010/main" xmlns="">
                <a:solidFill>
                  <a:srgbClr val="FFFFFF"/>
                </a:solidFill>
              </a14:hiddenFill>
            </a:ext>
          </a:extLst>
        </p:spPr>
      </p:pic>
      <p:pic>
        <p:nvPicPr>
          <p:cNvPr id="7174" name="Picture 6" descr="http://www.cityscapedigital.co.uk/images/stories/products/mobile-interactive/augmented-reality.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9520634" y="1592962"/>
            <a:ext cx="8784976" cy="3835781"/>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ctangle 17"/>
          <p:cNvSpPr/>
          <p:nvPr/>
        </p:nvSpPr>
        <p:spPr>
          <a:xfrm>
            <a:off x="11863558" y="4874741"/>
            <a:ext cx="2111655" cy="441877"/>
          </a:xfrm>
          <a:prstGeom prst="rect">
            <a:avLst/>
          </a:prstGeom>
        </p:spPr>
        <p:txBody>
          <a:bodyPr wrap="none" lIns="163284" tIns="81642" rIns="163284" bIns="81642">
            <a:spAutoFit/>
          </a:bodyPr>
          <a:lstStyle/>
          <a:p>
            <a:r>
              <a:rPr lang="en-US" dirty="0">
                <a:solidFill>
                  <a:schemeClr val="bg1"/>
                </a:solidFill>
              </a:rPr>
              <a:t>Augmented Reality</a:t>
            </a:r>
          </a:p>
        </p:txBody>
      </p:sp>
      <p:pic>
        <p:nvPicPr>
          <p:cNvPr id="7176" name="Picture 8" descr="http://1.bp.blogspot.com/-OuEqkopAoKM/Ug4cWR6Nd7I/AAAAAAAAAds/L7d-fC3rPB0/s1600/bank_crowdsourcing.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 y="5420073"/>
            <a:ext cx="11080674" cy="4866927"/>
          </a:xfrm>
          <a:prstGeom prst="rect">
            <a:avLst/>
          </a:prstGeom>
          <a:noFill/>
          <a:extLst>
            <a:ext uri="{909E8E84-426E-40DD-AFC4-6F175D3DCCD1}">
              <a14:hiddenFill xmlns:a14="http://schemas.microsoft.com/office/drawing/2010/main" xmlns="">
                <a:solidFill>
                  <a:srgbClr val="FFFFFF"/>
                </a:solidFill>
              </a14:hiddenFill>
            </a:ext>
          </a:extLst>
        </p:spPr>
      </p:pic>
      <p:pic>
        <p:nvPicPr>
          <p:cNvPr id="7178" name="Picture 10" descr="http://www.paymentscardsandmobile.com/blog/wp-content/uploads/2013/04/bitcoin_euro.png"/>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1509248" y="9052494"/>
            <a:ext cx="1539776" cy="1154832"/>
          </a:xfrm>
          <a:prstGeom prst="rect">
            <a:avLst/>
          </a:prstGeom>
          <a:noFill/>
          <a:extLst>
            <a:ext uri="{909E8E84-426E-40DD-AFC4-6F175D3DCCD1}">
              <a14:hiddenFill xmlns:a14="http://schemas.microsoft.com/office/drawing/2010/main" xmlns="">
                <a:solidFill>
                  <a:srgbClr val="FFFFFF"/>
                </a:solidFill>
              </a14:hiddenFill>
            </a:ext>
          </a:extLst>
        </p:spPr>
      </p:pic>
      <p:pic>
        <p:nvPicPr>
          <p:cNvPr id="7180" name="Picture 12" descr="http://media.coindesk.com/2013/06/amazoncoins.png"/>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15344807" y="9052494"/>
            <a:ext cx="3016218" cy="1195326"/>
          </a:xfrm>
          <a:prstGeom prst="rect">
            <a:avLst/>
          </a:prstGeom>
          <a:noFill/>
          <a:extLst>
            <a:ext uri="{909E8E84-426E-40DD-AFC4-6F175D3DCCD1}">
              <a14:hiddenFill xmlns:a14="http://schemas.microsoft.com/office/drawing/2010/main" xmlns="">
                <a:solidFill>
                  <a:srgbClr val="FFFFFF"/>
                </a:solidFill>
              </a14:hiddenFill>
            </a:ext>
          </a:extLst>
        </p:spPr>
      </p:pic>
      <p:pic>
        <p:nvPicPr>
          <p:cNvPr id="7182" name="Picture 14" descr="http://blog.bhargreaves.com/wp-content/uploads/2010/05/Facebook-Coins.jpg"/>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13094417" y="9018078"/>
            <a:ext cx="2250390" cy="126584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204275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1 Título"/>
          <p:cNvSpPr>
            <a:spLocks noGrp="1"/>
          </p:cNvSpPr>
          <p:nvPr>
            <p:ph type="title"/>
          </p:nvPr>
        </p:nvSpPr>
        <p:spPr>
          <a:xfrm>
            <a:off x="3527379" y="1267511"/>
            <a:ext cx="13969550" cy="553998"/>
          </a:xfrm>
        </p:spPr>
        <p:txBody>
          <a:bodyPr/>
          <a:lstStyle/>
          <a:p>
            <a:r>
              <a:rPr lang="en-US" sz="3600" dirty="0"/>
              <a:t>- On Card Business … change is the new status-quo.</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35091" y="2335192"/>
            <a:ext cx="17049750" cy="70723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367136" y="624398"/>
            <a:ext cx="4176464" cy="6306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0692708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AA87465-EF2B-4EE1-9BA6-5E23AE4C173C}" type="slidenum">
              <a:rPr lang="en-AU" smtClean="0"/>
              <a:pPr/>
              <a:t>28</a:t>
            </a:fld>
            <a:endParaRPr lang="en-AU" dirty="0"/>
          </a:p>
        </p:txBody>
      </p:sp>
      <p:sp>
        <p:nvSpPr>
          <p:cNvPr id="3" name="Title 2"/>
          <p:cNvSpPr>
            <a:spLocks noGrp="1"/>
          </p:cNvSpPr>
          <p:nvPr>
            <p:ph type="title"/>
          </p:nvPr>
        </p:nvSpPr>
        <p:spPr>
          <a:xfrm>
            <a:off x="1259124" y="823022"/>
            <a:ext cx="15840000" cy="738665"/>
          </a:xfrm>
        </p:spPr>
        <p:txBody>
          <a:bodyPr/>
          <a:lstStyle/>
          <a:p>
            <a:r>
              <a:rPr lang="en-US" dirty="0" smtClean="0">
                <a:solidFill>
                  <a:schemeClr val="tx1"/>
                </a:solidFill>
              </a:rPr>
              <a:t>Growth of </a:t>
            </a:r>
            <a:r>
              <a:rPr lang="en-US" dirty="0" err="1" smtClean="0"/>
              <a:t>FinTech</a:t>
            </a:r>
            <a:endParaRPr lang="en-US" dirty="0"/>
          </a:p>
        </p:txBody>
      </p:sp>
      <p:sp>
        <p:nvSpPr>
          <p:cNvPr id="4" name="Content Placeholder 3"/>
          <p:cNvSpPr>
            <a:spLocks noGrp="1"/>
          </p:cNvSpPr>
          <p:nvPr>
            <p:ph idx="1"/>
          </p:nvPr>
        </p:nvSpPr>
        <p:spPr>
          <a:xfrm>
            <a:off x="1199307" y="2501319"/>
            <a:ext cx="7633546" cy="5309146"/>
          </a:xfrm>
        </p:spPr>
        <p:txBody>
          <a:bodyPr/>
          <a:lstStyle/>
          <a:p>
            <a:r>
              <a:rPr lang="en-US" sz="4400" dirty="0" smtClean="0"/>
              <a:t>Statistics:</a:t>
            </a:r>
          </a:p>
          <a:p>
            <a:pPr lvl="1"/>
            <a:r>
              <a:rPr lang="en-US" sz="4300" dirty="0" err="1" smtClean="0"/>
              <a:t>Forcasted</a:t>
            </a:r>
            <a:r>
              <a:rPr lang="en-US" sz="4300" dirty="0" smtClean="0"/>
              <a:t> that over $4.7 trillion of revenue at traditional financial services companies is at risk of disruption by </a:t>
            </a:r>
            <a:r>
              <a:rPr lang="en-US" sz="4300" dirty="0" err="1" smtClean="0"/>
              <a:t>FinTech</a:t>
            </a:r>
            <a:r>
              <a:rPr lang="en-US" sz="4300" dirty="0" smtClean="0"/>
              <a:t> companies</a:t>
            </a:r>
          </a:p>
          <a:p>
            <a:pPr lvl="1"/>
            <a:r>
              <a:rPr lang="en-US" sz="4300" dirty="0" err="1" smtClean="0"/>
              <a:t>FinTech</a:t>
            </a:r>
            <a:r>
              <a:rPr lang="en-US" sz="4300" dirty="0" smtClean="0"/>
              <a:t> firms attracted $19 billion in investment in 2015 </a:t>
            </a:r>
            <a:endParaRPr lang="en-US" sz="4300" dirty="0"/>
          </a:p>
        </p:txBody>
      </p:sp>
      <p:sp>
        <p:nvSpPr>
          <p:cNvPr id="5" name="Content Placeholder 4"/>
          <p:cNvSpPr>
            <a:spLocks noGrp="1"/>
          </p:cNvSpPr>
          <p:nvPr>
            <p:ph idx="12"/>
          </p:nvPr>
        </p:nvSpPr>
        <p:spPr>
          <a:xfrm>
            <a:off x="9753600" y="2552700"/>
            <a:ext cx="7633546" cy="5293757"/>
          </a:xfrm>
        </p:spPr>
        <p:txBody>
          <a:bodyPr/>
          <a:lstStyle/>
          <a:p>
            <a:pPr algn="l"/>
            <a:r>
              <a:rPr lang="en-US" sz="4300" dirty="0" err="1" smtClean="0"/>
              <a:t>FinTech</a:t>
            </a:r>
            <a:r>
              <a:rPr lang="en-US" sz="4300" dirty="0" smtClean="0"/>
              <a:t> has emerged due to: technology (social networks, big data) favorable regulatory environment  demographics (rise of the </a:t>
            </a:r>
            <a:r>
              <a:rPr lang="en-US" sz="4300" dirty="0" err="1" smtClean="0"/>
              <a:t>millenials</a:t>
            </a:r>
            <a:r>
              <a:rPr lang="en-US" sz="4300" dirty="0" smtClean="0"/>
              <a:t>) mobile </a:t>
            </a:r>
            <a:r>
              <a:rPr lang="en-US" sz="4300" dirty="0"/>
              <a:t>financial services provide cheap </a:t>
            </a:r>
            <a:r>
              <a:rPr lang="en-US" sz="4300" dirty="0" smtClean="0"/>
              <a:t>banking solutions to the unbanked </a:t>
            </a:r>
            <a:endParaRPr lang="en-US" sz="4300" dirty="0"/>
          </a:p>
        </p:txBody>
      </p:sp>
    </p:spTree>
    <p:extLst>
      <p:ext uri="{BB962C8B-B14F-4D97-AF65-F5344CB8AC3E}">
        <p14:creationId xmlns:p14="http://schemas.microsoft.com/office/powerpoint/2010/main" xmlns="" val="24954258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DAA87465-EF2B-4EE1-9BA6-5E23AE4C173C}" type="slidenum">
              <a:rPr lang="en-AU" smtClean="0"/>
              <a:pPr/>
              <a:t>29</a:t>
            </a:fld>
            <a:endParaRPr lang="en-AU" dirty="0"/>
          </a:p>
        </p:txBody>
      </p:sp>
      <p:sp>
        <p:nvSpPr>
          <p:cNvPr id="3" name="Title 2"/>
          <p:cNvSpPr>
            <a:spLocks noGrp="1"/>
          </p:cNvSpPr>
          <p:nvPr>
            <p:ph type="title"/>
          </p:nvPr>
        </p:nvSpPr>
        <p:spPr>
          <a:xfrm>
            <a:off x="1259124" y="823022"/>
            <a:ext cx="15840000" cy="738665"/>
          </a:xfrm>
        </p:spPr>
        <p:txBody>
          <a:bodyPr/>
          <a:lstStyle/>
          <a:p>
            <a:r>
              <a:rPr lang="en-US" dirty="0" smtClean="0">
                <a:solidFill>
                  <a:schemeClr val="tx1"/>
                </a:solidFill>
              </a:rPr>
              <a:t>Growth of </a:t>
            </a:r>
            <a:r>
              <a:rPr lang="en-US" dirty="0" err="1" smtClean="0"/>
              <a:t>FinTech</a:t>
            </a:r>
            <a:endParaRPr lang="en-US" dirty="0"/>
          </a:p>
        </p:txBody>
      </p:sp>
      <p:sp>
        <p:nvSpPr>
          <p:cNvPr id="4" name="Content Placeholder 3"/>
          <p:cNvSpPr>
            <a:spLocks noGrp="1"/>
          </p:cNvSpPr>
          <p:nvPr>
            <p:ph idx="1"/>
          </p:nvPr>
        </p:nvSpPr>
        <p:spPr>
          <a:xfrm>
            <a:off x="1199307" y="2501319"/>
            <a:ext cx="7633546" cy="5309146"/>
          </a:xfrm>
        </p:spPr>
        <p:txBody>
          <a:bodyPr/>
          <a:lstStyle/>
          <a:p>
            <a:r>
              <a:rPr lang="en-US" sz="4400" dirty="0" smtClean="0"/>
              <a:t>Statistics:</a:t>
            </a:r>
          </a:p>
          <a:p>
            <a:pPr lvl="1"/>
            <a:r>
              <a:rPr lang="en-US" sz="4300" dirty="0" err="1" smtClean="0"/>
              <a:t>Forcasted</a:t>
            </a:r>
            <a:r>
              <a:rPr lang="en-US" sz="4300" dirty="0" smtClean="0"/>
              <a:t> that over $4.7 trillion of revenue at traditional financial services companies is at risk of disruption by </a:t>
            </a:r>
            <a:r>
              <a:rPr lang="en-US" sz="4300" dirty="0" err="1" smtClean="0"/>
              <a:t>FinTech</a:t>
            </a:r>
            <a:r>
              <a:rPr lang="en-US" sz="4300" dirty="0" smtClean="0"/>
              <a:t> companies</a:t>
            </a:r>
          </a:p>
          <a:p>
            <a:pPr lvl="1"/>
            <a:r>
              <a:rPr lang="en-US" sz="4300" dirty="0" err="1" smtClean="0"/>
              <a:t>FinTech</a:t>
            </a:r>
            <a:r>
              <a:rPr lang="en-US" sz="4300" dirty="0" smtClean="0"/>
              <a:t> firms attracted $19 billion in investment in 2015 </a:t>
            </a:r>
            <a:endParaRPr lang="en-US" sz="4300" dirty="0"/>
          </a:p>
        </p:txBody>
      </p:sp>
      <p:sp>
        <p:nvSpPr>
          <p:cNvPr id="5" name="Content Placeholder 4"/>
          <p:cNvSpPr>
            <a:spLocks noGrp="1"/>
          </p:cNvSpPr>
          <p:nvPr>
            <p:ph idx="12"/>
          </p:nvPr>
        </p:nvSpPr>
        <p:spPr>
          <a:xfrm>
            <a:off x="9753600" y="2552700"/>
            <a:ext cx="7633546" cy="5293757"/>
          </a:xfrm>
        </p:spPr>
        <p:txBody>
          <a:bodyPr/>
          <a:lstStyle/>
          <a:p>
            <a:pPr algn="l"/>
            <a:r>
              <a:rPr lang="en-US" sz="4300" dirty="0" err="1" smtClean="0"/>
              <a:t>FinTech</a:t>
            </a:r>
            <a:r>
              <a:rPr lang="en-US" sz="4300" dirty="0" smtClean="0"/>
              <a:t> has emerged due to: technology (social networks, big data) favorable regulatory environment  demographics (rise of the </a:t>
            </a:r>
            <a:r>
              <a:rPr lang="en-US" sz="4300" dirty="0" err="1" smtClean="0"/>
              <a:t>millenials</a:t>
            </a:r>
            <a:r>
              <a:rPr lang="en-US" sz="4300" dirty="0" smtClean="0"/>
              <a:t>) mobile </a:t>
            </a:r>
            <a:r>
              <a:rPr lang="en-US" sz="4300" dirty="0"/>
              <a:t>financial services provide cheap </a:t>
            </a:r>
            <a:r>
              <a:rPr lang="en-US" sz="4300" dirty="0" smtClean="0"/>
              <a:t>banking solutions to the unbanked </a:t>
            </a:r>
            <a:endParaRPr lang="en-US" sz="4300" dirty="0"/>
          </a:p>
        </p:txBody>
      </p:sp>
    </p:spTree>
    <p:extLst>
      <p:ext uri="{BB962C8B-B14F-4D97-AF65-F5344CB8AC3E}">
        <p14:creationId xmlns:p14="http://schemas.microsoft.com/office/powerpoint/2010/main" xmlns="" val="24954258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886201"/>
            <a:ext cx="18288000" cy="738665"/>
          </a:xfrm>
        </p:spPr>
        <p:txBody>
          <a:bodyPr/>
          <a:lstStyle/>
          <a:p>
            <a:pPr algn="ctr"/>
            <a:r>
              <a:rPr lang="en-GB" sz="10000" spc="-790" dirty="0" smtClean="0">
                <a:solidFill>
                  <a:srgbClr val="171717"/>
                </a:solidFill>
              </a:rPr>
              <a:t>1) What is </a:t>
            </a:r>
            <a:r>
              <a:rPr lang="en-GB" sz="10000" dirty="0" err="1" smtClean="0"/>
              <a:t>FinTech</a:t>
            </a:r>
            <a:r>
              <a:rPr lang="en-GB" sz="10000" spc="-790" dirty="0" smtClean="0">
                <a:solidFill>
                  <a:srgbClr val="171717"/>
                </a:solidFill>
              </a:rPr>
              <a:t>?</a:t>
            </a:r>
            <a:endParaRPr lang="en-GB" sz="10000" spc="-790" dirty="0">
              <a:solidFill>
                <a:srgbClr val="171717"/>
              </a:solidFill>
            </a:endParaRPr>
          </a:p>
        </p:txBody>
      </p:sp>
    </p:spTree>
    <p:extLst>
      <p:ext uri="{BB962C8B-B14F-4D97-AF65-F5344CB8AC3E}">
        <p14:creationId xmlns:p14="http://schemas.microsoft.com/office/powerpoint/2010/main" xmlns="" val="1641722299"/>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28600" y="3238500"/>
            <a:ext cx="18288000" cy="738665"/>
          </a:xfrm>
        </p:spPr>
        <p:txBody>
          <a:bodyPr/>
          <a:lstStyle/>
          <a:p>
            <a:pPr algn="ctr"/>
            <a:r>
              <a:rPr lang="en-GB" sz="10000" spc="-790" dirty="0" smtClean="0">
                <a:solidFill>
                  <a:srgbClr val="171717"/>
                </a:solidFill>
              </a:rPr>
              <a:t>2.1) CREATE / RESPOND / FEEDBACK game - Bank 3.0</a:t>
            </a:r>
            <a:endParaRPr lang="en-GB" sz="10000" spc="-790" dirty="0">
              <a:solidFill>
                <a:srgbClr val="171717"/>
              </a:solidFill>
            </a:endParaRPr>
          </a:p>
        </p:txBody>
      </p:sp>
    </p:spTree>
    <p:extLst>
      <p:ext uri="{BB962C8B-B14F-4D97-AF65-F5344CB8AC3E}">
        <p14:creationId xmlns:p14="http://schemas.microsoft.com/office/powerpoint/2010/main" xmlns="" val="164172229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9144000" cy="6858000"/>
          </a:xfrm>
        </p:grpSpPr>
        <p:sp>
          <p:nvSpPr>
            <p:cNvPr id="3" name="object 3"/>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075938" y="1417192"/>
              <a:ext cx="992124" cy="989202"/>
            </a:xfrm>
            <a:prstGeom prst="rect">
              <a:avLst/>
            </a:prstGeom>
            <a:blipFill>
              <a:blip r:embed="rId3"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841393" y="4886108"/>
            <a:ext cx="16699230" cy="1006639"/>
          </a:xfrm>
          <a:prstGeom prst="rect">
            <a:avLst/>
          </a:prstGeom>
        </p:spPr>
        <p:txBody>
          <a:bodyPr vert="horz" wrap="square" lIns="0" tIns="21544" rIns="0" bIns="0" rtlCol="0">
            <a:spAutoFit/>
          </a:bodyPr>
          <a:lstStyle/>
          <a:p>
            <a:pPr marL="22678" marR="9071" algn="ctr">
              <a:spcBef>
                <a:spcPts val="937"/>
              </a:spcBef>
              <a:tabLst>
                <a:tab pos="3342795" algn="l"/>
                <a:tab pos="4007272" algn="l"/>
                <a:tab pos="7844455" algn="l"/>
                <a:tab pos="9159802" algn="l"/>
                <a:tab pos="10797181" algn="l"/>
                <a:tab pos="13693210" algn="l"/>
              </a:tabLst>
            </a:pPr>
            <a:r>
              <a:rPr lang="en-GB" sz="3200" b="0" spc="-116" dirty="0" smtClean="0">
                <a:solidFill>
                  <a:srgbClr val="FFFFFF"/>
                </a:solidFill>
                <a:latin typeface="Arial Black"/>
                <a:cs typeface="Arial Black"/>
              </a:rPr>
              <a:t>FINTECH: REVOLUTIONIZING FINANCIAL SERVICES VIA DESIGN AND TECHNOLOGY</a:t>
            </a:r>
            <a:endParaRPr lang="pt-BR" sz="3200" dirty="0">
              <a:latin typeface="Arial Black"/>
              <a:cs typeface="Arial Black"/>
            </a:endParaRPr>
          </a:p>
        </p:txBody>
      </p:sp>
      <p:sp>
        <p:nvSpPr>
          <p:cNvPr id="6" name="object 6"/>
          <p:cNvSpPr/>
          <p:nvPr/>
        </p:nvSpPr>
        <p:spPr>
          <a:xfrm>
            <a:off x="359663" y="174880"/>
            <a:ext cx="3915154" cy="97497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3805815" y="241859"/>
            <a:ext cx="3709670" cy="1007784"/>
          </a:xfrm>
          <a:prstGeom prst="rect">
            <a:avLst/>
          </a:prstGeom>
        </p:spPr>
        <p:txBody>
          <a:bodyPr vert="horz" wrap="square" lIns="0" tIns="22678" rIns="0" bIns="0" rtlCol="0">
            <a:spAutoFit/>
          </a:bodyPr>
          <a:lstStyle/>
          <a:p>
            <a:pPr marL="853841" marR="9071" indent="-832297">
              <a:spcBef>
                <a:spcPts val="179"/>
              </a:spcBef>
            </a:pPr>
            <a:r>
              <a:rPr sz="3200" spc="-409" dirty="0">
                <a:solidFill>
                  <a:srgbClr val="FFFFFF"/>
                </a:solidFill>
                <a:latin typeface="Arial Black"/>
                <a:cs typeface="Arial Black"/>
              </a:rPr>
              <a:t>Data </a:t>
            </a:r>
            <a:r>
              <a:rPr sz="3200" spc="-364" dirty="0">
                <a:solidFill>
                  <a:srgbClr val="FFFFFF"/>
                </a:solidFill>
                <a:latin typeface="Arial Black"/>
                <a:cs typeface="Arial Black"/>
              </a:rPr>
              <a:t>and </a:t>
            </a:r>
            <a:r>
              <a:rPr sz="3200" spc="-491" dirty="0">
                <a:solidFill>
                  <a:srgbClr val="FFFFFF"/>
                </a:solidFill>
                <a:latin typeface="Arial Black"/>
                <a:cs typeface="Arial Black"/>
              </a:rPr>
              <a:t>Business  </a:t>
            </a:r>
            <a:r>
              <a:rPr sz="3200" spc="-429" dirty="0">
                <a:solidFill>
                  <a:srgbClr val="FFFFFF"/>
                </a:solidFill>
                <a:latin typeface="Arial Black"/>
                <a:cs typeface="Arial Black"/>
              </a:rPr>
              <a:t>Analytics</a:t>
            </a:r>
            <a:endParaRPr sz="3200" dirty="0">
              <a:latin typeface="Arial Black"/>
              <a:cs typeface="Arial Black"/>
            </a:endParaRPr>
          </a:p>
        </p:txBody>
      </p:sp>
      <p:sp>
        <p:nvSpPr>
          <p:cNvPr id="8" name="object 8"/>
          <p:cNvSpPr txBox="1"/>
          <p:nvPr/>
        </p:nvSpPr>
        <p:spPr>
          <a:xfrm>
            <a:off x="589529" y="7553744"/>
            <a:ext cx="16174470" cy="2786614"/>
          </a:xfrm>
          <a:prstGeom prst="rect">
            <a:avLst/>
          </a:prstGeom>
        </p:spPr>
        <p:txBody>
          <a:bodyPr vert="horz" wrap="square" lIns="0" tIns="21544" rIns="0" bIns="0" rtlCol="0">
            <a:spAutoFit/>
          </a:bodyPr>
          <a:lstStyle/>
          <a:p>
            <a:pPr marL="5092432">
              <a:spcBef>
                <a:spcPts val="170"/>
              </a:spcBef>
              <a:tabLst>
                <a:tab pos="8345648" algn="l"/>
              </a:tabLst>
            </a:pPr>
            <a:r>
              <a:rPr sz="3600" b="1" spc="9" dirty="0">
                <a:solidFill>
                  <a:srgbClr val="FFFFFF"/>
                </a:solidFill>
                <a:latin typeface="Arial"/>
                <a:cs typeface="Arial"/>
              </a:rPr>
              <a:t>SE </a:t>
            </a:r>
            <a:r>
              <a:rPr sz="3600" b="1" spc="384" dirty="0">
                <a:solidFill>
                  <a:srgbClr val="FFFFFF"/>
                </a:solidFill>
                <a:latin typeface="Arial"/>
                <a:cs typeface="Arial"/>
              </a:rPr>
              <a:t>SSI </a:t>
            </a:r>
            <a:r>
              <a:rPr sz="3600" b="1" spc="-80" dirty="0">
                <a:solidFill>
                  <a:srgbClr val="FFFFFF"/>
                </a:solidFill>
                <a:latin typeface="Arial"/>
                <a:cs typeface="Arial"/>
              </a:rPr>
              <a:t>O</a:t>
            </a:r>
            <a:r>
              <a:rPr sz="3600" b="1" spc="-687" dirty="0">
                <a:solidFill>
                  <a:srgbClr val="FFFFFF"/>
                </a:solidFill>
                <a:latin typeface="Arial"/>
                <a:cs typeface="Arial"/>
              </a:rPr>
              <a:t> </a:t>
            </a:r>
            <a:r>
              <a:rPr sz="3600" b="1" spc="232" dirty="0">
                <a:solidFill>
                  <a:srgbClr val="FFFFFF"/>
                </a:solidFill>
                <a:latin typeface="Arial"/>
                <a:cs typeface="Arial"/>
              </a:rPr>
              <a:t>N</a:t>
            </a:r>
            <a:r>
              <a:rPr sz="3600" b="1" spc="-98" dirty="0">
                <a:solidFill>
                  <a:srgbClr val="FFFFFF"/>
                </a:solidFill>
                <a:latin typeface="Arial"/>
                <a:cs typeface="Arial"/>
              </a:rPr>
              <a:t> </a:t>
            </a:r>
            <a:r>
              <a:rPr sz="3600" b="1" spc="-384" dirty="0">
                <a:solidFill>
                  <a:srgbClr val="FFFFFF"/>
                </a:solidFill>
                <a:latin typeface="Arial"/>
                <a:cs typeface="Arial"/>
              </a:rPr>
              <a:t>S	</a:t>
            </a:r>
            <a:r>
              <a:rPr sz="3600" b="1" spc="62" dirty="0">
                <a:solidFill>
                  <a:srgbClr val="FFFFFF"/>
                </a:solidFill>
                <a:latin typeface="Arial"/>
                <a:cs typeface="Arial"/>
              </a:rPr>
              <a:t>1</a:t>
            </a:r>
            <a:r>
              <a:rPr lang="es-ES" sz="3600" b="1" spc="62" dirty="0">
                <a:solidFill>
                  <a:srgbClr val="FFFFFF"/>
                </a:solidFill>
                <a:latin typeface="Arial"/>
                <a:cs typeface="Arial"/>
              </a:rPr>
              <a:t>  </a:t>
            </a:r>
          </a:p>
          <a:p>
            <a:pPr marL="5092432">
              <a:spcBef>
                <a:spcPts val="170"/>
              </a:spcBef>
              <a:tabLst>
                <a:tab pos="8345648" algn="l"/>
              </a:tabLst>
            </a:pPr>
            <a:r>
              <a:rPr lang="en-GB" sz="3600" b="1" spc="62" dirty="0" err="1">
                <a:solidFill>
                  <a:srgbClr val="FFFFFF"/>
                </a:solidFill>
                <a:latin typeface="Arial"/>
                <a:cs typeface="Arial"/>
              </a:rPr>
              <a:t>Fintech</a:t>
            </a:r>
            <a:r>
              <a:rPr lang="en-GB" sz="3600" b="1" spc="62" dirty="0">
                <a:solidFill>
                  <a:srgbClr val="FFFFFF"/>
                </a:solidFill>
                <a:latin typeface="Arial"/>
                <a:cs typeface="Arial"/>
              </a:rPr>
              <a:t> 101 - Course </a:t>
            </a:r>
            <a:r>
              <a:rPr lang="en-GB" sz="3600" b="1" spc="62" dirty="0" err="1">
                <a:solidFill>
                  <a:srgbClr val="FFFFFF"/>
                </a:solidFill>
                <a:latin typeface="Arial"/>
                <a:cs typeface="Arial"/>
              </a:rPr>
              <a:t>Openning</a:t>
            </a:r>
            <a:endParaRPr lang="en-GB" sz="3600" dirty="0">
              <a:latin typeface="Arial"/>
              <a:cs typeface="Arial"/>
            </a:endParaRPr>
          </a:p>
          <a:p>
            <a:pPr marL="22678" marR="7678903">
              <a:spcBef>
                <a:spcPts val="3304"/>
              </a:spcBef>
            </a:pPr>
            <a:r>
              <a:rPr lang="en-GB" sz="3900" spc="-454" dirty="0">
                <a:solidFill>
                  <a:srgbClr val="FFFFFF"/>
                </a:solidFill>
                <a:latin typeface="Arial Black"/>
                <a:cs typeface="Arial Black"/>
              </a:rPr>
              <a:t>Manoel Gadi</a:t>
            </a:r>
            <a:endParaRPr lang="en-GB" sz="3900" dirty="0">
              <a:latin typeface="Arial Black"/>
              <a:cs typeface="Arial Black"/>
            </a:endParaRPr>
          </a:p>
          <a:p>
            <a:pPr marL="22678">
              <a:spcBef>
                <a:spcPts val="946"/>
              </a:spcBef>
            </a:pPr>
            <a:r>
              <a:rPr sz="3200" spc="-454" dirty="0">
                <a:solidFill>
                  <a:srgbClr val="FFFFFF"/>
                </a:solidFill>
                <a:latin typeface="Arial Black"/>
                <a:cs typeface="Arial Black"/>
              </a:rPr>
              <a:t>Fall</a:t>
            </a:r>
            <a:r>
              <a:rPr sz="3200" spc="-223" dirty="0">
                <a:solidFill>
                  <a:srgbClr val="FFFFFF"/>
                </a:solidFill>
                <a:latin typeface="Arial Black"/>
                <a:cs typeface="Arial Black"/>
              </a:rPr>
              <a:t> </a:t>
            </a:r>
            <a:r>
              <a:rPr sz="3200" spc="-420" dirty="0">
                <a:solidFill>
                  <a:srgbClr val="FFFFFF"/>
                </a:solidFill>
                <a:latin typeface="Arial Black"/>
                <a:cs typeface="Arial Black"/>
              </a:rPr>
              <a:t>20</a:t>
            </a:r>
            <a:r>
              <a:rPr lang="es-ES" sz="3200" spc="-420" dirty="0">
                <a:solidFill>
                  <a:srgbClr val="FFFFFF"/>
                </a:solidFill>
                <a:latin typeface="Arial Black"/>
                <a:cs typeface="Arial Black"/>
              </a:rPr>
              <a:t>21</a:t>
            </a:r>
            <a:endParaRPr sz="3200" dirty="0">
              <a:latin typeface="Arial Black"/>
              <a:cs typeface="Arial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fld id="{E439E4F6-2607-4A03-99F9-7BC62CFC729C}" type="slidenum">
              <a:rPr lang="en-AU" smtClean="0"/>
              <a:pPr/>
              <a:t>4</a:t>
            </a:fld>
            <a:endParaRPr lang="en-AU" dirty="0"/>
          </a:p>
        </p:txBody>
      </p:sp>
      <p:sp>
        <p:nvSpPr>
          <p:cNvPr id="3" name="Title 2"/>
          <p:cNvSpPr>
            <a:spLocks noGrp="1"/>
          </p:cNvSpPr>
          <p:nvPr>
            <p:ph type="title"/>
          </p:nvPr>
        </p:nvSpPr>
        <p:spPr/>
        <p:txBody>
          <a:bodyPr/>
          <a:lstStyle/>
          <a:p>
            <a:r>
              <a:rPr lang="en-GB" dirty="0" smtClean="0"/>
              <a:t>What is </a:t>
            </a:r>
            <a:r>
              <a:rPr lang="en-GB" dirty="0" err="1" smtClean="0"/>
              <a:t>FinTech</a:t>
            </a:r>
            <a:r>
              <a:rPr lang="en-GB" dirty="0" smtClean="0"/>
              <a:t>?</a:t>
            </a:r>
            <a:endParaRPr lang="en-GB" dirty="0"/>
          </a:p>
        </p:txBody>
      </p:sp>
      <p:grpSp>
        <p:nvGrpSpPr>
          <p:cNvPr id="4" name="Group 21"/>
          <p:cNvGrpSpPr/>
          <p:nvPr/>
        </p:nvGrpSpPr>
        <p:grpSpPr>
          <a:xfrm>
            <a:off x="10255939" y="2983262"/>
            <a:ext cx="6815494" cy="5649989"/>
            <a:chOff x="5196046" y="2249974"/>
            <a:chExt cx="3407747" cy="3766659"/>
          </a:xfrm>
        </p:grpSpPr>
        <p:sp>
          <p:nvSpPr>
            <p:cNvPr id="9" name="Freeform 8"/>
            <p:cNvSpPr/>
            <p:nvPr/>
          </p:nvSpPr>
          <p:spPr>
            <a:xfrm>
              <a:off x="6444740" y="3678124"/>
              <a:ext cx="914400" cy="914400"/>
            </a:xfrm>
            <a:custGeom>
              <a:avLst/>
              <a:gdLst>
                <a:gd name="connsiteX0" fmla="*/ 0 w 870165"/>
                <a:gd name="connsiteY0" fmla="*/ 435083 h 870165"/>
                <a:gd name="connsiteX1" fmla="*/ 435083 w 870165"/>
                <a:gd name="connsiteY1" fmla="*/ 0 h 870165"/>
                <a:gd name="connsiteX2" fmla="*/ 870166 w 870165"/>
                <a:gd name="connsiteY2" fmla="*/ 435083 h 870165"/>
                <a:gd name="connsiteX3" fmla="*/ 435083 w 870165"/>
                <a:gd name="connsiteY3" fmla="*/ 870166 h 870165"/>
                <a:gd name="connsiteX4" fmla="*/ 0 w 870165"/>
                <a:gd name="connsiteY4" fmla="*/ 435083 h 8701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165" h="870165">
                  <a:moveTo>
                    <a:pt x="0" y="435083"/>
                  </a:moveTo>
                  <a:cubicBezTo>
                    <a:pt x="0" y="194793"/>
                    <a:pt x="194793" y="0"/>
                    <a:pt x="435083" y="0"/>
                  </a:cubicBezTo>
                  <a:cubicBezTo>
                    <a:pt x="675373" y="0"/>
                    <a:pt x="870166" y="194793"/>
                    <a:pt x="870166" y="435083"/>
                  </a:cubicBezTo>
                  <a:cubicBezTo>
                    <a:pt x="870166" y="675373"/>
                    <a:pt x="675373" y="870166"/>
                    <a:pt x="435083" y="870166"/>
                  </a:cubicBezTo>
                  <a:cubicBezTo>
                    <a:pt x="194793" y="870166"/>
                    <a:pt x="0" y="675373"/>
                    <a:pt x="0" y="435083"/>
                  </a:cubicBezTo>
                  <a:close/>
                </a:path>
              </a:pathLst>
            </a:custGeom>
            <a:solidFill>
              <a:schemeClr val="accent3"/>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952492">
                <a:spcBef>
                  <a:spcPct val="0"/>
                </a:spcBef>
              </a:pPr>
              <a:r>
                <a:rPr lang="en-GB" sz="2500" b="1" dirty="0">
                  <a:solidFill>
                    <a:schemeClr val="accent2"/>
                  </a:solidFill>
                </a:rPr>
                <a:t>FinTech</a:t>
              </a:r>
            </a:p>
          </p:txBody>
        </p:sp>
        <p:sp>
          <p:nvSpPr>
            <p:cNvPr id="10" name="Freeform 9"/>
            <p:cNvSpPr/>
            <p:nvPr/>
          </p:nvSpPr>
          <p:spPr>
            <a:xfrm rot="16200000">
              <a:off x="6804377" y="3383908"/>
              <a:ext cx="191085" cy="278902"/>
            </a:xfrm>
            <a:custGeom>
              <a:avLst/>
              <a:gdLst>
                <a:gd name="connsiteX0" fmla="*/ 0 w 191085"/>
                <a:gd name="connsiteY0" fmla="*/ 55780 h 278902"/>
                <a:gd name="connsiteX1" fmla="*/ 95543 w 191085"/>
                <a:gd name="connsiteY1" fmla="*/ 55780 h 278902"/>
                <a:gd name="connsiteX2" fmla="*/ 95543 w 191085"/>
                <a:gd name="connsiteY2" fmla="*/ 0 h 278902"/>
                <a:gd name="connsiteX3" fmla="*/ 191085 w 191085"/>
                <a:gd name="connsiteY3" fmla="*/ 139451 h 278902"/>
                <a:gd name="connsiteX4" fmla="*/ 95543 w 191085"/>
                <a:gd name="connsiteY4" fmla="*/ 278902 h 278902"/>
                <a:gd name="connsiteX5" fmla="*/ 95543 w 191085"/>
                <a:gd name="connsiteY5" fmla="*/ 223122 h 278902"/>
                <a:gd name="connsiteX6" fmla="*/ 0 w 191085"/>
                <a:gd name="connsiteY6" fmla="*/ 223122 h 278902"/>
                <a:gd name="connsiteX7" fmla="*/ 0 w 191085"/>
                <a:gd name="connsiteY7" fmla="*/ 55780 h 27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085" h="278902">
                  <a:moveTo>
                    <a:pt x="0" y="55780"/>
                  </a:moveTo>
                  <a:lnTo>
                    <a:pt x="95543" y="55780"/>
                  </a:lnTo>
                  <a:lnTo>
                    <a:pt x="95543" y="0"/>
                  </a:lnTo>
                  <a:lnTo>
                    <a:pt x="191085" y="139451"/>
                  </a:lnTo>
                  <a:lnTo>
                    <a:pt x="95543" y="278902"/>
                  </a:lnTo>
                  <a:lnTo>
                    <a:pt x="95543" y="223122"/>
                  </a:lnTo>
                  <a:lnTo>
                    <a:pt x="0" y="223122"/>
                  </a:lnTo>
                  <a:lnTo>
                    <a:pt x="0" y="55780"/>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2" tIns="55781" rIns="57326" bIns="55778" numCol="1" spcCol="1270" anchor="ctr" anchorCtr="0">
              <a:noAutofit/>
            </a:bodyPr>
            <a:lstStyle/>
            <a:p>
              <a:pPr algn="ctr" defTabSz="714369">
                <a:lnSpc>
                  <a:spcPct val="90000"/>
                </a:lnSpc>
                <a:spcBef>
                  <a:spcPct val="0"/>
                </a:spcBef>
                <a:spcAft>
                  <a:spcPct val="35000"/>
                </a:spcAft>
              </a:pPr>
              <a:endParaRPr lang="en-GB" sz="1600" dirty="0"/>
            </a:p>
          </p:txBody>
        </p:sp>
        <p:sp>
          <p:nvSpPr>
            <p:cNvPr id="11" name="Freeform 10"/>
            <p:cNvSpPr/>
            <p:nvPr/>
          </p:nvSpPr>
          <p:spPr>
            <a:xfrm>
              <a:off x="6356066" y="2249974"/>
              <a:ext cx="1087707" cy="1087707"/>
            </a:xfrm>
            <a:custGeom>
              <a:avLst/>
              <a:gdLst>
                <a:gd name="connsiteX0" fmla="*/ 0 w 1087707"/>
                <a:gd name="connsiteY0" fmla="*/ 543854 h 1087707"/>
                <a:gd name="connsiteX1" fmla="*/ 543854 w 1087707"/>
                <a:gd name="connsiteY1" fmla="*/ 0 h 1087707"/>
                <a:gd name="connsiteX2" fmla="*/ 1087708 w 1087707"/>
                <a:gd name="connsiteY2" fmla="*/ 543854 h 1087707"/>
                <a:gd name="connsiteX3" fmla="*/ 543854 w 1087707"/>
                <a:gd name="connsiteY3" fmla="*/ 1087708 h 1087707"/>
                <a:gd name="connsiteX4" fmla="*/ 0 w 1087707"/>
                <a:gd name="connsiteY4" fmla="*/ 543854 h 1087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707" h="1087707">
                  <a:moveTo>
                    <a:pt x="0" y="543854"/>
                  </a:moveTo>
                  <a:cubicBezTo>
                    <a:pt x="0" y="243492"/>
                    <a:pt x="243492" y="0"/>
                    <a:pt x="543854" y="0"/>
                  </a:cubicBezTo>
                  <a:cubicBezTo>
                    <a:pt x="844216" y="0"/>
                    <a:pt x="1087708" y="243492"/>
                    <a:pt x="1087708" y="543854"/>
                  </a:cubicBezTo>
                  <a:cubicBezTo>
                    <a:pt x="1087708" y="844216"/>
                    <a:pt x="844216" y="1087708"/>
                    <a:pt x="543854" y="1087708"/>
                  </a:cubicBezTo>
                  <a:cubicBezTo>
                    <a:pt x="243492" y="1087708"/>
                    <a:pt x="0" y="844216"/>
                    <a:pt x="0" y="543854"/>
                  </a:cubicBezTo>
                  <a:close/>
                </a:path>
              </a:pathLst>
            </a:custGeom>
            <a:solidFill>
              <a:schemeClr val="accent1"/>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793744">
                <a:spcBef>
                  <a:spcPct val="0"/>
                </a:spcBef>
              </a:pPr>
              <a:r>
                <a:rPr lang="en-GB" sz="2100" b="1" dirty="0"/>
                <a:t>Payments</a:t>
              </a:r>
            </a:p>
          </p:txBody>
        </p:sp>
        <p:sp>
          <p:nvSpPr>
            <p:cNvPr id="12" name="Freeform 11"/>
            <p:cNvSpPr/>
            <p:nvPr/>
          </p:nvSpPr>
          <p:spPr>
            <a:xfrm rot="19800000">
              <a:off x="7332604" y="3688880"/>
              <a:ext cx="191085" cy="278902"/>
            </a:xfrm>
            <a:custGeom>
              <a:avLst/>
              <a:gdLst>
                <a:gd name="connsiteX0" fmla="*/ 0 w 191085"/>
                <a:gd name="connsiteY0" fmla="*/ 55780 h 278902"/>
                <a:gd name="connsiteX1" fmla="*/ 95543 w 191085"/>
                <a:gd name="connsiteY1" fmla="*/ 55780 h 278902"/>
                <a:gd name="connsiteX2" fmla="*/ 95543 w 191085"/>
                <a:gd name="connsiteY2" fmla="*/ 0 h 278902"/>
                <a:gd name="connsiteX3" fmla="*/ 191085 w 191085"/>
                <a:gd name="connsiteY3" fmla="*/ 139451 h 278902"/>
                <a:gd name="connsiteX4" fmla="*/ 95543 w 191085"/>
                <a:gd name="connsiteY4" fmla="*/ 278902 h 278902"/>
                <a:gd name="connsiteX5" fmla="*/ 95543 w 191085"/>
                <a:gd name="connsiteY5" fmla="*/ 223122 h 278902"/>
                <a:gd name="connsiteX6" fmla="*/ 0 w 191085"/>
                <a:gd name="connsiteY6" fmla="*/ 223122 h 278902"/>
                <a:gd name="connsiteX7" fmla="*/ 0 w 191085"/>
                <a:gd name="connsiteY7" fmla="*/ 55780 h 27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085" h="278902">
                  <a:moveTo>
                    <a:pt x="0" y="55780"/>
                  </a:moveTo>
                  <a:lnTo>
                    <a:pt x="95543" y="55780"/>
                  </a:lnTo>
                  <a:lnTo>
                    <a:pt x="95543" y="0"/>
                  </a:lnTo>
                  <a:lnTo>
                    <a:pt x="191085" y="139451"/>
                  </a:lnTo>
                  <a:lnTo>
                    <a:pt x="95543" y="278902"/>
                  </a:lnTo>
                  <a:lnTo>
                    <a:pt x="95543" y="223122"/>
                  </a:lnTo>
                  <a:lnTo>
                    <a:pt x="0" y="223122"/>
                  </a:lnTo>
                  <a:lnTo>
                    <a:pt x="0" y="55780"/>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55780" rIns="57324" bIns="55779" numCol="1" spcCol="1270" anchor="ctr" anchorCtr="0">
              <a:noAutofit/>
            </a:bodyPr>
            <a:lstStyle/>
            <a:p>
              <a:pPr algn="ctr" defTabSz="714369">
                <a:lnSpc>
                  <a:spcPct val="90000"/>
                </a:lnSpc>
                <a:spcBef>
                  <a:spcPct val="0"/>
                </a:spcBef>
                <a:spcAft>
                  <a:spcPct val="35000"/>
                </a:spcAft>
              </a:pPr>
              <a:endParaRPr lang="en-GB" sz="1600" dirty="0"/>
            </a:p>
          </p:txBody>
        </p:sp>
        <p:sp>
          <p:nvSpPr>
            <p:cNvPr id="13" name="Freeform 12"/>
            <p:cNvSpPr/>
            <p:nvPr/>
          </p:nvSpPr>
          <p:spPr>
            <a:xfrm>
              <a:off x="7516086" y="2919712"/>
              <a:ext cx="1087707" cy="1087707"/>
            </a:xfrm>
            <a:custGeom>
              <a:avLst/>
              <a:gdLst>
                <a:gd name="connsiteX0" fmla="*/ 0 w 1087707"/>
                <a:gd name="connsiteY0" fmla="*/ 543854 h 1087707"/>
                <a:gd name="connsiteX1" fmla="*/ 543854 w 1087707"/>
                <a:gd name="connsiteY1" fmla="*/ 0 h 1087707"/>
                <a:gd name="connsiteX2" fmla="*/ 1087708 w 1087707"/>
                <a:gd name="connsiteY2" fmla="*/ 543854 h 1087707"/>
                <a:gd name="connsiteX3" fmla="*/ 543854 w 1087707"/>
                <a:gd name="connsiteY3" fmla="*/ 1087708 h 1087707"/>
                <a:gd name="connsiteX4" fmla="*/ 0 w 1087707"/>
                <a:gd name="connsiteY4" fmla="*/ 543854 h 1087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707" h="1087707">
                  <a:moveTo>
                    <a:pt x="0" y="543854"/>
                  </a:moveTo>
                  <a:cubicBezTo>
                    <a:pt x="0" y="243492"/>
                    <a:pt x="243492" y="0"/>
                    <a:pt x="543854" y="0"/>
                  </a:cubicBezTo>
                  <a:cubicBezTo>
                    <a:pt x="844216" y="0"/>
                    <a:pt x="1087708" y="243492"/>
                    <a:pt x="1087708" y="543854"/>
                  </a:cubicBezTo>
                  <a:cubicBezTo>
                    <a:pt x="1087708" y="844216"/>
                    <a:pt x="844216" y="1087708"/>
                    <a:pt x="543854" y="1087708"/>
                  </a:cubicBezTo>
                  <a:cubicBezTo>
                    <a:pt x="243492" y="1087708"/>
                    <a:pt x="0" y="844216"/>
                    <a:pt x="0" y="543854"/>
                  </a:cubicBezTo>
                  <a:close/>
                </a:path>
              </a:pathLst>
            </a:custGeom>
            <a:solidFill>
              <a:schemeClr val="accent1"/>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793744">
                <a:spcBef>
                  <a:spcPct val="0"/>
                </a:spcBef>
              </a:pPr>
              <a:r>
                <a:rPr lang="en-GB" sz="2100" b="1" dirty="0"/>
                <a:t>Investments</a:t>
              </a:r>
            </a:p>
          </p:txBody>
        </p:sp>
        <p:sp>
          <p:nvSpPr>
            <p:cNvPr id="14" name="Freeform 13"/>
            <p:cNvSpPr/>
            <p:nvPr/>
          </p:nvSpPr>
          <p:spPr>
            <a:xfrm rot="1800000">
              <a:off x="7332604" y="4298825"/>
              <a:ext cx="191085" cy="278902"/>
            </a:xfrm>
            <a:custGeom>
              <a:avLst/>
              <a:gdLst>
                <a:gd name="connsiteX0" fmla="*/ 0 w 191085"/>
                <a:gd name="connsiteY0" fmla="*/ 55780 h 278902"/>
                <a:gd name="connsiteX1" fmla="*/ 95543 w 191085"/>
                <a:gd name="connsiteY1" fmla="*/ 55780 h 278902"/>
                <a:gd name="connsiteX2" fmla="*/ 95543 w 191085"/>
                <a:gd name="connsiteY2" fmla="*/ 0 h 278902"/>
                <a:gd name="connsiteX3" fmla="*/ 191085 w 191085"/>
                <a:gd name="connsiteY3" fmla="*/ 139451 h 278902"/>
                <a:gd name="connsiteX4" fmla="*/ 95543 w 191085"/>
                <a:gd name="connsiteY4" fmla="*/ 278902 h 278902"/>
                <a:gd name="connsiteX5" fmla="*/ 95543 w 191085"/>
                <a:gd name="connsiteY5" fmla="*/ 223122 h 278902"/>
                <a:gd name="connsiteX6" fmla="*/ 0 w 191085"/>
                <a:gd name="connsiteY6" fmla="*/ 223122 h 278902"/>
                <a:gd name="connsiteX7" fmla="*/ 0 w 191085"/>
                <a:gd name="connsiteY7" fmla="*/ 55780 h 27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085" h="278902">
                  <a:moveTo>
                    <a:pt x="0" y="55780"/>
                  </a:moveTo>
                  <a:lnTo>
                    <a:pt x="95543" y="55780"/>
                  </a:lnTo>
                  <a:lnTo>
                    <a:pt x="95543" y="0"/>
                  </a:lnTo>
                  <a:lnTo>
                    <a:pt x="191085" y="139451"/>
                  </a:lnTo>
                  <a:lnTo>
                    <a:pt x="95543" y="278902"/>
                  </a:lnTo>
                  <a:lnTo>
                    <a:pt x="95543" y="223122"/>
                  </a:lnTo>
                  <a:lnTo>
                    <a:pt x="0" y="223122"/>
                  </a:lnTo>
                  <a:lnTo>
                    <a:pt x="0" y="55780"/>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55779" rIns="57324" bIns="55780" numCol="1" spcCol="1270" anchor="ctr" anchorCtr="0">
              <a:noAutofit/>
            </a:bodyPr>
            <a:lstStyle/>
            <a:p>
              <a:pPr algn="ctr" defTabSz="714369">
                <a:lnSpc>
                  <a:spcPct val="90000"/>
                </a:lnSpc>
                <a:spcBef>
                  <a:spcPct val="0"/>
                </a:spcBef>
                <a:spcAft>
                  <a:spcPct val="35000"/>
                </a:spcAft>
              </a:pPr>
              <a:endParaRPr lang="en-GB" sz="1600" dirty="0"/>
            </a:p>
          </p:txBody>
        </p:sp>
        <p:sp>
          <p:nvSpPr>
            <p:cNvPr id="15" name="Freeform 14"/>
            <p:cNvSpPr/>
            <p:nvPr/>
          </p:nvSpPr>
          <p:spPr>
            <a:xfrm>
              <a:off x="7516086" y="4259188"/>
              <a:ext cx="1087707" cy="1087707"/>
            </a:xfrm>
            <a:custGeom>
              <a:avLst/>
              <a:gdLst>
                <a:gd name="connsiteX0" fmla="*/ 0 w 1087707"/>
                <a:gd name="connsiteY0" fmla="*/ 543854 h 1087707"/>
                <a:gd name="connsiteX1" fmla="*/ 543854 w 1087707"/>
                <a:gd name="connsiteY1" fmla="*/ 0 h 1087707"/>
                <a:gd name="connsiteX2" fmla="*/ 1087708 w 1087707"/>
                <a:gd name="connsiteY2" fmla="*/ 543854 h 1087707"/>
                <a:gd name="connsiteX3" fmla="*/ 543854 w 1087707"/>
                <a:gd name="connsiteY3" fmla="*/ 1087708 h 1087707"/>
                <a:gd name="connsiteX4" fmla="*/ 0 w 1087707"/>
                <a:gd name="connsiteY4" fmla="*/ 543854 h 1087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707" h="1087707">
                  <a:moveTo>
                    <a:pt x="0" y="543854"/>
                  </a:moveTo>
                  <a:cubicBezTo>
                    <a:pt x="0" y="243492"/>
                    <a:pt x="243492" y="0"/>
                    <a:pt x="543854" y="0"/>
                  </a:cubicBezTo>
                  <a:cubicBezTo>
                    <a:pt x="844216" y="0"/>
                    <a:pt x="1087708" y="243492"/>
                    <a:pt x="1087708" y="543854"/>
                  </a:cubicBezTo>
                  <a:cubicBezTo>
                    <a:pt x="1087708" y="844216"/>
                    <a:pt x="844216" y="1087708"/>
                    <a:pt x="543854" y="1087708"/>
                  </a:cubicBezTo>
                  <a:cubicBezTo>
                    <a:pt x="243492" y="1087708"/>
                    <a:pt x="0" y="844216"/>
                    <a:pt x="0" y="543854"/>
                  </a:cubicBezTo>
                  <a:close/>
                </a:path>
              </a:pathLst>
            </a:custGeom>
            <a:solidFill>
              <a:schemeClr val="accent1"/>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793744">
                <a:spcBef>
                  <a:spcPct val="0"/>
                </a:spcBef>
              </a:pPr>
              <a:r>
                <a:rPr lang="en-GB" sz="2100" b="1" dirty="0"/>
                <a:t>Advisory</a:t>
              </a:r>
            </a:p>
          </p:txBody>
        </p:sp>
        <p:sp>
          <p:nvSpPr>
            <p:cNvPr id="16" name="Freeform 15"/>
            <p:cNvSpPr/>
            <p:nvPr/>
          </p:nvSpPr>
          <p:spPr>
            <a:xfrm rot="5400000">
              <a:off x="6804377" y="4603797"/>
              <a:ext cx="191085" cy="278902"/>
            </a:xfrm>
            <a:custGeom>
              <a:avLst/>
              <a:gdLst>
                <a:gd name="connsiteX0" fmla="*/ 0 w 191085"/>
                <a:gd name="connsiteY0" fmla="*/ 55780 h 278902"/>
                <a:gd name="connsiteX1" fmla="*/ 95543 w 191085"/>
                <a:gd name="connsiteY1" fmla="*/ 55780 h 278902"/>
                <a:gd name="connsiteX2" fmla="*/ 95543 w 191085"/>
                <a:gd name="connsiteY2" fmla="*/ 0 h 278902"/>
                <a:gd name="connsiteX3" fmla="*/ 191085 w 191085"/>
                <a:gd name="connsiteY3" fmla="*/ 139451 h 278902"/>
                <a:gd name="connsiteX4" fmla="*/ 95543 w 191085"/>
                <a:gd name="connsiteY4" fmla="*/ 278902 h 278902"/>
                <a:gd name="connsiteX5" fmla="*/ 95543 w 191085"/>
                <a:gd name="connsiteY5" fmla="*/ 223122 h 278902"/>
                <a:gd name="connsiteX6" fmla="*/ 0 w 191085"/>
                <a:gd name="connsiteY6" fmla="*/ 223122 h 278902"/>
                <a:gd name="connsiteX7" fmla="*/ 0 w 191085"/>
                <a:gd name="connsiteY7" fmla="*/ 55780 h 27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085" h="278902">
                  <a:moveTo>
                    <a:pt x="0" y="55780"/>
                  </a:moveTo>
                  <a:lnTo>
                    <a:pt x="95543" y="55780"/>
                  </a:lnTo>
                  <a:lnTo>
                    <a:pt x="95543" y="0"/>
                  </a:lnTo>
                  <a:lnTo>
                    <a:pt x="191085" y="139451"/>
                  </a:lnTo>
                  <a:lnTo>
                    <a:pt x="95543" y="278902"/>
                  </a:lnTo>
                  <a:lnTo>
                    <a:pt x="95543" y="223122"/>
                  </a:lnTo>
                  <a:lnTo>
                    <a:pt x="0" y="223122"/>
                  </a:lnTo>
                  <a:lnTo>
                    <a:pt x="0" y="55780"/>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0" tIns="55779" rIns="57325" bIns="55781" numCol="1" spcCol="1270" anchor="ctr" anchorCtr="0">
              <a:noAutofit/>
            </a:bodyPr>
            <a:lstStyle/>
            <a:p>
              <a:pPr algn="ctr" defTabSz="714369">
                <a:lnSpc>
                  <a:spcPct val="90000"/>
                </a:lnSpc>
                <a:spcBef>
                  <a:spcPct val="0"/>
                </a:spcBef>
                <a:spcAft>
                  <a:spcPct val="35000"/>
                </a:spcAft>
              </a:pPr>
              <a:endParaRPr lang="en-GB" sz="1600" dirty="0"/>
            </a:p>
          </p:txBody>
        </p:sp>
        <p:sp>
          <p:nvSpPr>
            <p:cNvPr id="17" name="Freeform 16"/>
            <p:cNvSpPr/>
            <p:nvPr/>
          </p:nvSpPr>
          <p:spPr>
            <a:xfrm>
              <a:off x="6356066" y="4928926"/>
              <a:ext cx="1087707" cy="1087707"/>
            </a:xfrm>
            <a:custGeom>
              <a:avLst/>
              <a:gdLst>
                <a:gd name="connsiteX0" fmla="*/ 0 w 1087707"/>
                <a:gd name="connsiteY0" fmla="*/ 543854 h 1087707"/>
                <a:gd name="connsiteX1" fmla="*/ 543854 w 1087707"/>
                <a:gd name="connsiteY1" fmla="*/ 0 h 1087707"/>
                <a:gd name="connsiteX2" fmla="*/ 1087708 w 1087707"/>
                <a:gd name="connsiteY2" fmla="*/ 543854 h 1087707"/>
                <a:gd name="connsiteX3" fmla="*/ 543854 w 1087707"/>
                <a:gd name="connsiteY3" fmla="*/ 1087708 h 1087707"/>
                <a:gd name="connsiteX4" fmla="*/ 0 w 1087707"/>
                <a:gd name="connsiteY4" fmla="*/ 543854 h 1087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707" h="1087707">
                  <a:moveTo>
                    <a:pt x="0" y="543854"/>
                  </a:moveTo>
                  <a:cubicBezTo>
                    <a:pt x="0" y="243492"/>
                    <a:pt x="243492" y="0"/>
                    <a:pt x="543854" y="0"/>
                  </a:cubicBezTo>
                  <a:cubicBezTo>
                    <a:pt x="844216" y="0"/>
                    <a:pt x="1087708" y="243492"/>
                    <a:pt x="1087708" y="543854"/>
                  </a:cubicBezTo>
                  <a:cubicBezTo>
                    <a:pt x="1087708" y="844216"/>
                    <a:pt x="844216" y="1087708"/>
                    <a:pt x="543854" y="1087708"/>
                  </a:cubicBezTo>
                  <a:cubicBezTo>
                    <a:pt x="243492" y="1087708"/>
                    <a:pt x="0" y="844216"/>
                    <a:pt x="0" y="543854"/>
                  </a:cubicBezTo>
                  <a:close/>
                </a:path>
              </a:pathLst>
            </a:custGeom>
            <a:solidFill>
              <a:schemeClr val="accent1"/>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793744">
                <a:spcBef>
                  <a:spcPct val="0"/>
                </a:spcBef>
              </a:pPr>
              <a:r>
                <a:rPr lang="en-GB" sz="2100" b="1" dirty="0"/>
                <a:t>Insurance</a:t>
              </a:r>
            </a:p>
          </p:txBody>
        </p:sp>
        <p:sp>
          <p:nvSpPr>
            <p:cNvPr id="18" name="Freeform 17"/>
            <p:cNvSpPr/>
            <p:nvPr/>
          </p:nvSpPr>
          <p:spPr>
            <a:xfrm rot="19800000">
              <a:off x="6276149" y="4298824"/>
              <a:ext cx="191086" cy="278903"/>
            </a:xfrm>
            <a:custGeom>
              <a:avLst/>
              <a:gdLst>
                <a:gd name="connsiteX0" fmla="*/ 0 w 191085"/>
                <a:gd name="connsiteY0" fmla="*/ 55780 h 278902"/>
                <a:gd name="connsiteX1" fmla="*/ 95543 w 191085"/>
                <a:gd name="connsiteY1" fmla="*/ 55780 h 278902"/>
                <a:gd name="connsiteX2" fmla="*/ 95543 w 191085"/>
                <a:gd name="connsiteY2" fmla="*/ 0 h 278902"/>
                <a:gd name="connsiteX3" fmla="*/ 191085 w 191085"/>
                <a:gd name="connsiteY3" fmla="*/ 139451 h 278902"/>
                <a:gd name="connsiteX4" fmla="*/ 95543 w 191085"/>
                <a:gd name="connsiteY4" fmla="*/ 278902 h 278902"/>
                <a:gd name="connsiteX5" fmla="*/ 95543 w 191085"/>
                <a:gd name="connsiteY5" fmla="*/ 223122 h 278902"/>
                <a:gd name="connsiteX6" fmla="*/ 0 w 191085"/>
                <a:gd name="connsiteY6" fmla="*/ 223122 h 278902"/>
                <a:gd name="connsiteX7" fmla="*/ 0 w 191085"/>
                <a:gd name="connsiteY7" fmla="*/ 55780 h 27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085" h="278902">
                  <a:moveTo>
                    <a:pt x="191085" y="223122"/>
                  </a:moveTo>
                  <a:lnTo>
                    <a:pt x="95542" y="223122"/>
                  </a:lnTo>
                  <a:lnTo>
                    <a:pt x="95542" y="278902"/>
                  </a:lnTo>
                  <a:lnTo>
                    <a:pt x="0" y="139451"/>
                  </a:lnTo>
                  <a:lnTo>
                    <a:pt x="95542" y="0"/>
                  </a:lnTo>
                  <a:lnTo>
                    <a:pt x="95542" y="55780"/>
                  </a:lnTo>
                  <a:lnTo>
                    <a:pt x="191085" y="55780"/>
                  </a:lnTo>
                  <a:lnTo>
                    <a:pt x="191085" y="223122"/>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7324" tIns="55780" rIns="1" bIns="55780" numCol="1" spcCol="1270" anchor="ctr" anchorCtr="0">
              <a:noAutofit/>
            </a:bodyPr>
            <a:lstStyle/>
            <a:p>
              <a:pPr algn="ctr" defTabSz="714369">
                <a:lnSpc>
                  <a:spcPct val="90000"/>
                </a:lnSpc>
                <a:spcBef>
                  <a:spcPct val="0"/>
                </a:spcBef>
                <a:spcAft>
                  <a:spcPct val="35000"/>
                </a:spcAft>
              </a:pPr>
              <a:endParaRPr lang="en-GB" sz="1600" dirty="0"/>
            </a:p>
          </p:txBody>
        </p:sp>
        <p:sp>
          <p:nvSpPr>
            <p:cNvPr id="19" name="Freeform 18"/>
            <p:cNvSpPr/>
            <p:nvPr/>
          </p:nvSpPr>
          <p:spPr>
            <a:xfrm>
              <a:off x="5196046" y="4259188"/>
              <a:ext cx="1087707" cy="1087707"/>
            </a:xfrm>
            <a:custGeom>
              <a:avLst/>
              <a:gdLst>
                <a:gd name="connsiteX0" fmla="*/ 0 w 1087707"/>
                <a:gd name="connsiteY0" fmla="*/ 543854 h 1087707"/>
                <a:gd name="connsiteX1" fmla="*/ 543854 w 1087707"/>
                <a:gd name="connsiteY1" fmla="*/ 0 h 1087707"/>
                <a:gd name="connsiteX2" fmla="*/ 1087708 w 1087707"/>
                <a:gd name="connsiteY2" fmla="*/ 543854 h 1087707"/>
                <a:gd name="connsiteX3" fmla="*/ 543854 w 1087707"/>
                <a:gd name="connsiteY3" fmla="*/ 1087708 h 1087707"/>
                <a:gd name="connsiteX4" fmla="*/ 0 w 1087707"/>
                <a:gd name="connsiteY4" fmla="*/ 543854 h 1087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707" h="1087707">
                  <a:moveTo>
                    <a:pt x="0" y="543854"/>
                  </a:moveTo>
                  <a:cubicBezTo>
                    <a:pt x="0" y="243492"/>
                    <a:pt x="243492" y="0"/>
                    <a:pt x="543854" y="0"/>
                  </a:cubicBezTo>
                  <a:cubicBezTo>
                    <a:pt x="844216" y="0"/>
                    <a:pt x="1087708" y="243492"/>
                    <a:pt x="1087708" y="543854"/>
                  </a:cubicBezTo>
                  <a:cubicBezTo>
                    <a:pt x="1087708" y="844216"/>
                    <a:pt x="844216" y="1087708"/>
                    <a:pt x="543854" y="1087708"/>
                  </a:cubicBezTo>
                  <a:cubicBezTo>
                    <a:pt x="243492" y="1087708"/>
                    <a:pt x="0" y="844216"/>
                    <a:pt x="0" y="543854"/>
                  </a:cubicBezTo>
                  <a:close/>
                </a:path>
              </a:pathLst>
            </a:custGeom>
            <a:solidFill>
              <a:schemeClr val="accent1"/>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793744">
                <a:spcBef>
                  <a:spcPct val="0"/>
                </a:spcBef>
              </a:pPr>
              <a:r>
                <a:rPr lang="en-GB" sz="2100" b="1" dirty="0"/>
                <a:t>Big Data</a:t>
              </a:r>
            </a:p>
          </p:txBody>
        </p:sp>
        <p:sp>
          <p:nvSpPr>
            <p:cNvPr id="20" name="Freeform 19"/>
            <p:cNvSpPr/>
            <p:nvPr/>
          </p:nvSpPr>
          <p:spPr>
            <a:xfrm rot="1800000">
              <a:off x="6276149" y="3688879"/>
              <a:ext cx="191085" cy="278903"/>
            </a:xfrm>
            <a:custGeom>
              <a:avLst/>
              <a:gdLst>
                <a:gd name="connsiteX0" fmla="*/ 0 w 191085"/>
                <a:gd name="connsiteY0" fmla="*/ 55780 h 278902"/>
                <a:gd name="connsiteX1" fmla="*/ 95543 w 191085"/>
                <a:gd name="connsiteY1" fmla="*/ 55780 h 278902"/>
                <a:gd name="connsiteX2" fmla="*/ 95543 w 191085"/>
                <a:gd name="connsiteY2" fmla="*/ 0 h 278902"/>
                <a:gd name="connsiteX3" fmla="*/ 191085 w 191085"/>
                <a:gd name="connsiteY3" fmla="*/ 139451 h 278902"/>
                <a:gd name="connsiteX4" fmla="*/ 95543 w 191085"/>
                <a:gd name="connsiteY4" fmla="*/ 278902 h 278902"/>
                <a:gd name="connsiteX5" fmla="*/ 95543 w 191085"/>
                <a:gd name="connsiteY5" fmla="*/ 223122 h 278902"/>
                <a:gd name="connsiteX6" fmla="*/ 0 w 191085"/>
                <a:gd name="connsiteY6" fmla="*/ 223122 h 278902"/>
                <a:gd name="connsiteX7" fmla="*/ 0 w 191085"/>
                <a:gd name="connsiteY7" fmla="*/ 55780 h 27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1085" h="278902">
                  <a:moveTo>
                    <a:pt x="191085" y="223122"/>
                  </a:moveTo>
                  <a:lnTo>
                    <a:pt x="95542" y="223122"/>
                  </a:lnTo>
                  <a:lnTo>
                    <a:pt x="95542" y="278902"/>
                  </a:lnTo>
                  <a:lnTo>
                    <a:pt x="0" y="139451"/>
                  </a:lnTo>
                  <a:lnTo>
                    <a:pt x="95542" y="0"/>
                  </a:lnTo>
                  <a:lnTo>
                    <a:pt x="95542" y="55780"/>
                  </a:lnTo>
                  <a:lnTo>
                    <a:pt x="191085" y="55780"/>
                  </a:lnTo>
                  <a:lnTo>
                    <a:pt x="191085" y="223122"/>
                  </a:lnTo>
                  <a:close/>
                </a:path>
              </a:pathLst>
            </a:custGeom>
            <a:solidFill>
              <a:schemeClr val="accent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txBody>
            <a:bodyPr spcFirstLastPara="0" vert="horz" wrap="square" lIns="57325" tIns="55780" rIns="-1" bIns="55780" numCol="1" spcCol="1270" anchor="ctr" anchorCtr="0">
              <a:noAutofit/>
            </a:bodyPr>
            <a:lstStyle/>
            <a:p>
              <a:pPr algn="ctr" defTabSz="714369">
                <a:lnSpc>
                  <a:spcPct val="90000"/>
                </a:lnSpc>
                <a:spcBef>
                  <a:spcPct val="0"/>
                </a:spcBef>
                <a:spcAft>
                  <a:spcPct val="35000"/>
                </a:spcAft>
              </a:pPr>
              <a:endParaRPr lang="en-GB" sz="1600" dirty="0"/>
            </a:p>
          </p:txBody>
        </p:sp>
        <p:sp>
          <p:nvSpPr>
            <p:cNvPr id="21" name="Freeform 20"/>
            <p:cNvSpPr/>
            <p:nvPr/>
          </p:nvSpPr>
          <p:spPr>
            <a:xfrm>
              <a:off x="5196046" y="2919712"/>
              <a:ext cx="1087707" cy="1087707"/>
            </a:xfrm>
            <a:custGeom>
              <a:avLst/>
              <a:gdLst>
                <a:gd name="connsiteX0" fmla="*/ 0 w 1087707"/>
                <a:gd name="connsiteY0" fmla="*/ 543854 h 1087707"/>
                <a:gd name="connsiteX1" fmla="*/ 543854 w 1087707"/>
                <a:gd name="connsiteY1" fmla="*/ 0 h 1087707"/>
                <a:gd name="connsiteX2" fmla="*/ 1087708 w 1087707"/>
                <a:gd name="connsiteY2" fmla="*/ 543854 h 1087707"/>
                <a:gd name="connsiteX3" fmla="*/ 543854 w 1087707"/>
                <a:gd name="connsiteY3" fmla="*/ 1087708 h 1087707"/>
                <a:gd name="connsiteX4" fmla="*/ 0 w 1087707"/>
                <a:gd name="connsiteY4" fmla="*/ 543854 h 1087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707" h="1087707">
                  <a:moveTo>
                    <a:pt x="0" y="543854"/>
                  </a:moveTo>
                  <a:cubicBezTo>
                    <a:pt x="0" y="243492"/>
                    <a:pt x="243492" y="0"/>
                    <a:pt x="543854" y="0"/>
                  </a:cubicBezTo>
                  <a:cubicBezTo>
                    <a:pt x="844216" y="0"/>
                    <a:pt x="1087708" y="243492"/>
                    <a:pt x="1087708" y="543854"/>
                  </a:cubicBezTo>
                  <a:cubicBezTo>
                    <a:pt x="1087708" y="844216"/>
                    <a:pt x="844216" y="1087708"/>
                    <a:pt x="543854" y="1087708"/>
                  </a:cubicBezTo>
                  <a:cubicBezTo>
                    <a:pt x="243492" y="1087708"/>
                    <a:pt x="0" y="844216"/>
                    <a:pt x="0" y="543854"/>
                  </a:cubicBezTo>
                  <a:close/>
                </a:path>
              </a:pathLst>
            </a:custGeom>
            <a:solidFill>
              <a:schemeClr val="accent1"/>
            </a:solid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793744">
                <a:spcBef>
                  <a:spcPct val="0"/>
                </a:spcBef>
              </a:pPr>
              <a:r>
                <a:rPr lang="en-GB" sz="2100" b="1" dirty="0"/>
                <a:t>Financing</a:t>
              </a:r>
            </a:p>
          </p:txBody>
        </p:sp>
      </p:grpSp>
      <p:sp>
        <p:nvSpPr>
          <p:cNvPr id="23" name="Content Placeholder 22"/>
          <p:cNvSpPr>
            <a:spLocks noGrp="1"/>
          </p:cNvSpPr>
          <p:nvPr>
            <p:ph idx="1"/>
          </p:nvPr>
        </p:nvSpPr>
        <p:spPr>
          <a:xfrm>
            <a:off x="1199307" y="2501320"/>
            <a:ext cx="7633546" cy="276999"/>
          </a:xfrm>
        </p:spPr>
        <p:txBody>
          <a:bodyPr/>
          <a:lstStyle/>
          <a:p>
            <a:endParaRPr lang="en-US" dirty="0"/>
          </a:p>
        </p:txBody>
      </p:sp>
      <p:grpSp>
        <p:nvGrpSpPr>
          <p:cNvPr id="5" name="Group 26"/>
          <p:cNvGrpSpPr/>
          <p:nvPr/>
        </p:nvGrpSpPr>
        <p:grpSpPr>
          <a:xfrm>
            <a:off x="580082" y="2503488"/>
            <a:ext cx="8275888" cy="7128792"/>
            <a:chOff x="290040" y="1668992"/>
            <a:chExt cx="4137944" cy="4752528"/>
          </a:xfrm>
        </p:grpSpPr>
        <p:sp>
          <p:nvSpPr>
            <p:cNvPr id="26" name="Right Triangle 25"/>
            <p:cNvSpPr/>
            <p:nvPr/>
          </p:nvSpPr>
          <p:spPr>
            <a:xfrm rot="10800000">
              <a:off x="290040" y="2242473"/>
              <a:ext cx="321520" cy="466344"/>
            </a:xfrm>
            <a:prstGeom prst="rtTriangle">
              <a:avLst/>
            </a:prstGeom>
            <a:solidFill>
              <a:schemeClr val="accent2">
                <a:lumMod val="75000"/>
              </a:schemeClr>
            </a:solid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611560" y="1668992"/>
              <a:ext cx="3816424" cy="4752528"/>
            </a:xfrm>
            <a:prstGeom prst="rect">
              <a:avLst/>
            </a:prstGeom>
            <a:gradFill flip="none" rotWithShape="1">
              <a:gsLst>
                <a:gs pos="0">
                  <a:schemeClr val="accent3"/>
                </a:gs>
                <a:gs pos="50000">
                  <a:schemeClr val="accent3">
                    <a:tint val="44500"/>
                    <a:satMod val="160000"/>
                  </a:schemeClr>
                </a:gs>
                <a:gs pos="100000">
                  <a:schemeClr val="accent3">
                    <a:lumMod val="60000"/>
                    <a:lumOff val="40000"/>
                  </a:schemeClr>
                </a:gs>
              </a:gsLst>
              <a:lin ang="2700000" scaled="1"/>
              <a:tileRect/>
            </a:gra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entagon 24"/>
            <p:cNvSpPr/>
            <p:nvPr/>
          </p:nvSpPr>
          <p:spPr>
            <a:xfrm>
              <a:off x="291712" y="1762768"/>
              <a:ext cx="1908212" cy="463864"/>
            </a:xfrm>
            <a:prstGeom prst="homePlate">
              <a:avLst/>
            </a:prstGeom>
            <a:solidFill>
              <a:schemeClr val="accent2"/>
            </a:solidFill>
            <a:ln w="1905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9" name="Content Placeholder 3"/>
          <p:cNvSpPr>
            <a:spLocks noGrp="1"/>
          </p:cNvSpPr>
          <p:nvPr>
            <p:ph idx="1"/>
          </p:nvPr>
        </p:nvSpPr>
        <p:spPr>
          <a:xfrm>
            <a:off x="1243219" y="3542382"/>
            <a:ext cx="7633546" cy="5701561"/>
          </a:xfrm>
        </p:spPr>
        <p:txBody>
          <a:bodyPr lIns="326569" rIns="326569"/>
          <a:lstStyle/>
          <a:p>
            <a:pPr>
              <a:spcBef>
                <a:spcPts val="536"/>
              </a:spcBef>
            </a:pPr>
            <a:r>
              <a:rPr lang="en-US" sz="3400" dirty="0">
                <a:solidFill>
                  <a:schemeClr val="tx2"/>
                </a:solidFill>
              </a:rPr>
              <a:t>Describes the intersection between </a:t>
            </a:r>
            <a:r>
              <a:rPr lang="en-US" sz="3400" dirty="0" smtClean="0">
                <a:solidFill>
                  <a:schemeClr val="tx2"/>
                </a:solidFill>
              </a:rPr>
              <a:t>software </a:t>
            </a:r>
            <a:r>
              <a:rPr lang="en-US" sz="3400" dirty="0">
                <a:solidFill>
                  <a:schemeClr val="tx2"/>
                </a:solidFill>
              </a:rPr>
              <a:t>and </a:t>
            </a:r>
            <a:r>
              <a:rPr lang="en-US" sz="3400" dirty="0" smtClean="0">
                <a:solidFill>
                  <a:schemeClr val="tx2"/>
                </a:solidFill>
              </a:rPr>
              <a:t>technology to deliver financial services. </a:t>
            </a:r>
            <a:endParaRPr lang="en-US" sz="3400" dirty="0">
              <a:solidFill>
                <a:schemeClr val="tx2"/>
              </a:solidFill>
            </a:endParaRPr>
          </a:p>
          <a:p>
            <a:pPr>
              <a:spcBef>
                <a:spcPts val="536"/>
              </a:spcBef>
            </a:pPr>
            <a:r>
              <a:rPr lang="en-US" sz="3400" dirty="0">
                <a:solidFill>
                  <a:schemeClr val="tx2"/>
                </a:solidFill>
              </a:rPr>
              <a:t>May refer to technical innovation </a:t>
            </a:r>
            <a:r>
              <a:rPr lang="en-US" sz="3400" dirty="0" smtClean="0">
                <a:solidFill>
                  <a:schemeClr val="tx2"/>
                </a:solidFill>
              </a:rPr>
              <a:t>applied </a:t>
            </a:r>
            <a:r>
              <a:rPr lang="en-US" sz="3400" dirty="0">
                <a:solidFill>
                  <a:schemeClr val="tx2"/>
                </a:solidFill>
              </a:rPr>
              <a:t>in a traditional financial services context or to innovative financial services offerings </a:t>
            </a:r>
            <a:r>
              <a:rPr lang="en-US" sz="3400" dirty="0" smtClean="0">
                <a:solidFill>
                  <a:schemeClr val="tx2"/>
                </a:solidFill>
              </a:rPr>
              <a:t>that </a:t>
            </a:r>
            <a:r>
              <a:rPr lang="en-US" sz="3400" dirty="0">
                <a:solidFill>
                  <a:schemeClr val="tx2"/>
                </a:solidFill>
              </a:rPr>
              <a:t>disrupt the </a:t>
            </a:r>
            <a:r>
              <a:rPr lang="en-US" sz="3400" dirty="0" smtClean="0">
                <a:solidFill>
                  <a:schemeClr val="tx2"/>
                </a:solidFill>
              </a:rPr>
              <a:t>existing financial services market</a:t>
            </a:r>
            <a:r>
              <a:rPr lang="en-US" sz="3400" dirty="0">
                <a:solidFill>
                  <a:schemeClr val="tx2"/>
                </a:solidFill>
              </a:rPr>
              <a:t>.</a:t>
            </a:r>
          </a:p>
          <a:p>
            <a:pPr marL="0" indent="0">
              <a:spcBef>
                <a:spcPts val="536"/>
              </a:spcBef>
            </a:pPr>
            <a:r>
              <a:rPr lang="en-US" sz="3400" dirty="0" smtClean="0">
                <a:solidFill>
                  <a:schemeClr val="tx2"/>
                </a:solidFill>
              </a:rPr>
              <a:t> </a:t>
            </a:r>
            <a:endParaRPr lang="en-US" sz="3400" dirty="0">
              <a:solidFill>
                <a:schemeClr val="tx2"/>
              </a:solidFill>
            </a:endParaRPr>
          </a:p>
          <a:p>
            <a:pPr>
              <a:spcBef>
                <a:spcPts val="536"/>
              </a:spcBef>
            </a:pPr>
            <a:endParaRPr lang="en-US" dirty="0"/>
          </a:p>
        </p:txBody>
      </p:sp>
    </p:spTree>
    <p:extLst>
      <p:ext uri="{BB962C8B-B14F-4D97-AF65-F5344CB8AC3E}">
        <p14:creationId xmlns:p14="http://schemas.microsoft.com/office/powerpoint/2010/main" xmlns="" val="164172229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3106400" y="9372600"/>
            <a:ext cx="3810000" cy="276999"/>
          </a:xfrm>
          <a:prstGeom prst="rect">
            <a:avLst/>
          </a:prstGeom>
        </p:spPr>
        <p:txBody>
          <a:bodyPr/>
          <a:lstStyle/>
          <a:p>
            <a:fld id="{E439E4F6-2607-4A03-99F9-7BC62CFC729C}" type="slidenum">
              <a:rPr lang="en-AU" smtClean="0"/>
              <a:pPr/>
              <a:t>5</a:t>
            </a:fld>
            <a:endParaRPr lang="en-AU" dirty="0"/>
          </a:p>
        </p:txBody>
      </p:sp>
      <p:pic>
        <p:nvPicPr>
          <p:cNvPr id="2050"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74788" y="1028701"/>
            <a:ext cx="15441612" cy="868590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1795661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886201"/>
            <a:ext cx="18288000" cy="738665"/>
          </a:xfrm>
        </p:spPr>
        <p:txBody>
          <a:bodyPr/>
          <a:lstStyle/>
          <a:p>
            <a:pPr algn="ctr"/>
            <a:r>
              <a:rPr lang="en-GB" sz="10000" spc="-790" dirty="0" smtClean="0">
                <a:solidFill>
                  <a:srgbClr val="171717"/>
                </a:solidFill>
              </a:rPr>
              <a:t>2) A real case</a:t>
            </a:r>
            <a:endParaRPr lang="en-GB" sz="10000" spc="-790" dirty="0">
              <a:solidFill>
                <a:srgbClr val="171717"/>
              </a:solidFill>
            </a:endParaRPr>
          </a:p>
        </p:txBody>
      </p:sp>
    </p:spTree>
    <p:extLst>
      <p:ext uri="{BB962C8B-B14F-4D97-AF65-F5344CB8AC3E}">
        <p14:creationId xmlns:p14="http://schemas.microsoft.com/office/powerpoint/2010/main" xmlns="" val="164172229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743651" y="0"/>
            <a:ext cx="7544434" cy="10287000"/>
            <a:chOff x="10743651" y="0"/>
            <a:chExt cx="7544434" cy="10287000"/>
          </a:xfrm>
        </p:grpSpPr>
        <p:sp>
          <p:nvSpPr>
            <p:cNvPr id="3" name="object 3"/>
            <p:cNvSpPr/>
            <p:nvPr/>
          </p:nvSpPr>
          <p:spPr>
            <a:xfrm>
              <a:off x="12768407" y="0"/>
              <a:ext cx="5520055" cy="10287000"/>
            </a:xfrm>
            <a:custGeom>
              <a:avLst/>
              <a:gdLst/>
              <a:ahLst/>
              <a:cxnLst/>
              <a:rect l="l" t="t" r="r" b="b"/>
              <a:pathLst>
                <a:path w="5520055" h="10287000">
                  <a:moveTo>
                    <a:pt x="5496696" y="10274299"/>
                  </a:moveTo>
                  <a:lnTo>
                    <a:pt x="4790303" y="10274299"/>
                  </a:lnTo>
                  <a:lnTo>
                    <a:pt x="4739947" y="10261599"/>
                  </a:lnTo>
                  <a:lnTo>
                    <a:pt x="4639354" y="10261599"/>
                  </a:lnTo>
                  <a:lnTo>
                    <a:pt x="4589120" y="10248899"/>
                  </a:lnTo>
                  <a:lnTo>
                    <a:pt x="4538947" y="10248899"/>
                  </a:lnTo>
                  <a:lnTo>
                    <a:pt x="4488835" y="10236199"/>
                  </a:lnTo>
                  <a:lnTo>
                    <a:pt x="4438781" y="10236199"/>
                  </a:lnTo>
                  <a:lnTo>
                    <a:pt x="4388783" y="10223499"/>
                  </a:lnTo>
                  <a:lnTo>
                    <a:pt x="4338868" y="10223499"/>
                  </a:lnTo>
                  <a:lnTo>
                    <a:pt x="4189624" y="10185399"/>
                  </a:lnTo>
                  <a:lnTo>
                    <a:pt x="4140044" y="10185399"/>
                  </a:lnTo>
                  <a:lnTo>
                    <a:pt x="3554075" y="10032999"/>
                  </a:lnTo>
                  <a:lnTo>
                    <a:pt x="3506132" y="10007599"/>
                  </a:lnTo>
                  <a:lnTo>
                    <a:pt x="3410716" y="9982199"/>
                  </a:lnTo>
                  <a:lnTo>
                    <a:pt x="3363244" y="9956799"/>
                  </a:lnTo>
                  <a:lnTo>
                    <a:pt x="3268845" y="9931399"/>
                  </a:lnTo>
                  <a:lnTo>
                    <a:pt x="3221915" y="9905999"/>
                  </a:lnTo>
                  <a:lnTo>
                    <a:pt x="3175164" y="9893299"/>
                  </a:lnTo>
                  <a:lnTo>
                    <a:pt x="3128604" y="9867899"/>
                  </a:lnTo>
                  <a:lnTo>
                    <a:pt x="3082244" y="9855199"/>
                  </a:lnTo>
                  <a:lnTo>
                    <a:pt x="2990126" y="9804399"/>
                  </a:lnTo>
                  <a:lnTo>
                    <a:pt x="2944365" y="9791699"/>
                  </a:lnTo>
                  <a:lnTo>
                    <a:pt x="2808403" y="9715499"/>
                  </a:lnTo>
                  <a:lnTo>
                    <a:pt x="2763526" y="9702799"/>
                  </a:lnTo>
                  <a:lnTo>
                    <a:pt x="2586341" y="9601199"/>
                  </a:lnTo>
                  <a:lnTo>
                    <a:pt x="2370438" y="9474199"/>
                  </a:lnTo>
                  <a:lnTo>
                    <a:pt x="2328044" y="9436099"/>
                  </a:lnTo>
                  <a:lnTo>
                    <a:pt x="2202505" y="9359899"/>
                  </a:lnTo>
                  <a:lnTo>
                    <a:pt x="2161223" y="9321799"/>
                  </a:lnTo>
                  <a:lnTo>
                    <a:pt x="2079517" y="9270999"/>
                  </a:lnTo>
                  <a:lnTo>
                    <a:pt x="2039104" y="9232899"/>
                  </a:lnTo>
                  <a:lnTo>
                    <a:pt x="1959191" y="9182099"/>
                  </a:lnTo>
                  <a:lnTo>
                    <a:pt x="1919692" y="9143999"/>
                  </a:lnTo>
                  <a:lnTo>
                    <a:pt x="1880498" y="9118599"/>
                  </a:lnTo>
                  <a:lnTo>
                    <a:pt x="1803061" y="9042399"/>
                  </a:lnTo>
                  <a:lnTo>
                    <a:pt x="1764829" y="9016999"/>
                  </a:lnTo>
                  <a:lnTo>
                    <a:pt x="1726921" y="8978899"/>
                  </a:lnTo>
                  <a:lnTo>
                    <a:pt x="1689337" y="8953499"/>
                  </a:lnTo>
                  <a:lnTo>
                    <a:pt x="1652085" y="8915399"/>
                  </a:lnTo>
                  <a:lnTo>
                    <a:pt x="1578606" y="8839199"/>
                  </a:lnTo>
                  <a:lnTo>
                    <a:pt x="1542380" y="8813799"/>
                  </a:lnTo>
                  <a:lnTo>
                    <a:pt x="1506496" y="8775699"/>
                  </a:lnTo>
                  <a:lnTo>
                    <a:pt x="1470962" y="8737599"/>
                  </a:lnTo>
                  <a:lnTo>
                    <a:pt x="1435787" y="8699499"/>
                  </a:lnTo>
                  <a:lnTo>
                    <a:pt x="1400971" y="8661399"/>
                  </a:lnTo>
                  <a:lnTo>
                    <a:pt x="1366514" y="8623299"/>
                  </a:lnTo>
                  <a:lnTo>
                    <a:pt x="1332417" y="8585199"/>
                  </a:lnTo>
                  <a:lnTo>
                    <a:pt x="1298687" y="8559799"/>
                  </a:lnTo>
                  <a:lnTo>
                    <a:pt x="1265333" y="8521699"/>
                  </a:lnTo>
                  <a:lnTo>
                    <a:pt x="1232353" y="8483599"/>
                  </a:lnTo>
                  <a:lnTo>
                    <a:pt x="1199749" y="8432799"/>
                  </a:lnTo>
                  <a:lnTo>
                    <a:pt x="1167520" y="8394699"/>
                  </a:lnTo>
                  <a:lnTo>
                    <a:pt x="1135675" y="8356599"/>
                  </a:lnTo>
                  <a:lnTo>
                    <a:pt x="1104220" y="8318499"/>
                  </a:lnTo>
                  <a:lnTo>
                    <a:pt x="1073156" y="8280399"/>
                  </a:lnTo>
                  <a:lnTo>
                    <a:pt x="1042484" y="8242299"/>
                  </a:lnTo>
                  <a:lnTo>
                    <a:pt x="1012201" y="8204199"/>
                  </a:lnTo>
                  <a:lnTo>
                    <a:pt x="982317" y="8166099"/>
                  </a:lnTo>
                  <a:lnTo>
                    <a:pt x="952839" y="8115299"/>
                  </a:lnTo>
                  <a:lnTo>
                    <a:pt x="923766" y="8077199"/>
                  </a:lnTo>
                  <a:lnTo>
                    <a:pt x="895098" y="8039099"/>
                  </a:lnTo>
                  <a:lnTo>
                    <a:pt x="866836" y="8000999"/>
                  </a:lnTo>
                  <a:lnTo>
                    <a:pt x="838985" y="7950199"/>
                  </a:lnTo>
                  <a:lnTo>
                    <a:pt x="811554" y="7912099"/>
                  </a:lnTo>
                  <a:lnTo>
                    <a:pt x="784541" y="7861299"/>
                  </a:lnTo>
                  <a:lnTo>
                    <a:pt x="757947" y="7823199"/>
                  </a:lnTo>
                  <a:lnTo>
                    <a:pt x="731771" y="7785099"/>
                  </a:lnTo>
                  <a:lnTo>
                    <a:pt x="706022" y="7734299"/>
                  </a:lnTo>
                  <a:lnTo>
                    <a:pt x="680704" y="7696199"/>
                  </a:lnTo>
                  <a:lnTo>
                    <a:pt x="655817" y="7645399"/>
                  </a:lnTo>
                  <a:lnTo>
                    <a:pt x="631362" y="7607299"/>
                  </a:lnTo>
                  <a:lnTo>
                    <a:pt x="607338" y="7556499"/>
                  </a:lnTo>
                  <a:lnTo>
                    <a:pt x="583751" y="7518399"/>
                  </a:lnTo>
                  <a:lnTo>
                    <a:pt x="560606" y="7467599"/>
                  </a:lnTo>
                  <a:lnTo>
                    <a:pt x="537905" y="7429499"/>
                  </a:lnTo>
                  <a:lnTo>
                    <a:pt x="515647" y="7378699"/>
                  </a:lnTo>
                  <a:lnTo>
                    <a:pt x="493831" y="7340599"/>
                  </a:lnTo>
                  <a:lnTo>
                    <a:pt x="472463" y="7289799"/>
                  </a:lnTo>
                  <a:lnTo>
                    <a:pt x="451549" y="7238999"/>
                  </a:lnTo>
                  <a:lnTo>
                    <a:pt x="431087" y="7200899"/>
                  </a:lnTo>
                  <a:lnTo>
                    <a:pt x="411079" y="7150099"/>
                  </a:lnTo>
                  <a:lnTo>
                    <a:pt x="391525" y="7099299"/>
                  </a:lnTo>
                  <a:lnTo>
                    <a:pt x="372428" y="7061199"/>
                  </a:lnTo>
                  <a:lnTo>
                    <a:pt x="353794" y="7010399"/>
                  </a:lnTo>
                  <a:lnTo>
                    <a:pt x="335623" y="6959599"/>
                  </a:lnTo>
                  <a:lnTo>
                    <a:pt x="317914" y="6921499"/>
                  </a:lnTo>
                  <a:lnTo>
                    <a:pt x="300668" y="6870699"/>
                  </a:lnTo>
                  <a:lnTo>
                    <a:pt x="283888" y="6819899"/>
                  </a:lnTo>
                  <a:lnTo>
                    <a:pt x="267579" y="6769099"/>
                  </a:lnTo>
                  <a:lnTo>
                    <a:pt x="251741" y="6730999"/>
                  </a:lnTo>
                  <a:lnTo>
                    <a:pt x="236373" y="6680199"/>
                  </a:lnTo>
                  <a:lnTo>
                    <a:pt x="221477" y="6629399"/>
                  </a:lnTo>
                  <a:lnTo>
                    <a:pt x="207054" y="6578599"/>
                  </a:lnTo>
                  <a:lnTo>
                    <a:pt x="193110" y="6527799"/>
                  </a:lnTo>
                  <a:lnTo>
                    <a:pt x="179643" y="6489699"/>
                  </a:lnTo>
                  <a:lnTo>
                    <a:pt x="166655" y="6438899"/>
                  </a:lnTo>
                  <a:lnTo>
                    <a:pt x="154144" y="6388099"/>
                  </a:lnTo>
                  <a:lnTo>
                    <a:pt x="142114" y="6337299"/>
                  </a:lnTo>
                  <a:lnTo>
                    <a:pt x="130567" y="6286499"/>
                  </a:lnTo>
                  <a:lnTo>
                    <a:pt x="119505" y="6235699"/>
                  </a:lnTo>
                  <a:lnTo>
                    <a:pt x="108926" y="6184899"/>
                  </a:lnTo>
                  <a:lnTo>
                    <a:pt x="98830" y="6146799"/>
                  </a:lnTo>
                  <a:lnTo>
                    <a:pt x="89221" y="6095999"/>
                  </a:lnTo>
                  <a:lnTo>
                    <a:pt x="80101" y="6045199"/>
                  </a:lnTo>
                  <a:lnTo>
                    <a:pt x="71469" y="5994399"/>
                  </a:lnTo>
                  <a:lnTo>
                    <a:pt x="63325" y="5943599"/>
                  </a:lnTo>
                  <a:lnTo>
                    <a:pt x="55670" y="5892799"/>
                  </a:lnTo>
                  <a:lnTo>
                    <a:pt x="48505" y="5841999"/>
                  </a:lnTo>
                  <a:lnTo>
                    <a:pt x="41833" y="5791199"/>
                  </a:lnTo>
                  <a:lnTo>
                    <a:pt x="35652" y="5740399"/>
                  </a:lnTo>
                  <a:lnTo>
                    <a:pt x="29963" y="5689599"/>
                  </a:lnTo>
                  <a:lnTo>
                    <a:pt x="24767" y="5638799"/>
                  </a:lnTo>
                  <a:lnTo>
                    <a:pt x="20064" y="5587999"/>
                  </a:lnTo>
                  <a:lnTo>
                    <a:pt x="15855" y="5537199"/>
                  </a:lnTo>
                  <a:lnTo>
                    <a:pt x="12140" y="5486399"/>
                  </a:lnTo>
                  <a:lnTo>
                    <a:pt x="8921" y="5435599"/>
                  </a:lnTo>
                  <a:lnTo>
                    <a:pt x="6195" y="5384799"/>
                  </a:lnTo>
                  <a:lnTo>
                    <a:pt x="3965" y="5333999"/>
                  </a:lnTo>
                  <a:lnTo>
                    <a:pt x="2230" y="5283199"/>
                  </a:lnTo>
                  <a:lnTo>
                    <a:pt x="991" y="5232399"/>
                  </a:lnTo>
                  <a:lnTo>
                    <a:pt x="247" y="5181599"/>
                  </a:lnTo>
                  <a:lnTo>
                    <a:pt x="0" y="5143499"/>
                  </a:lnTo>
                  <a:lnTo>
                    <a:pt x="247" y="5092699"/>
                  </a:lnTo>
                  <a:lnTo>
                    <a:pt x="991" y="5041899"/>
                  </a:lnTo>
                  <a:lnTo>
                    <a:pt x="2230" y="4991099"/>
                  </a:lnTo>
                  <a:lnTo>
                    <a:pt x="3965" y="4940299"/>
                  </a:lnTo>
                  <a:lnTo>
                    <a:pt x="6195" y="4889499"/>
                  </a:lnTo>
                  <a:lnTo>
                    <a:pt x="8921" y="4838699"/>
                  </a:lnTo>
                  <a:lnTo>
                    <a:pt x="12140" y="4787899"/>
                  </a:lnTo>
                  <a:lnTo>
                    <a:pt x="15855" y="4737099"/>
                  </a:lnTo>
                  <a:lnTo>
                    <a:pt x="20064" y="4686299"/>
                  </a:lnTo>
                  <a:lnTo>
                    <a:pt x="24767" y="4635499"/>
                  </a:lnTo>
                  <a:lnTo>
                    <a:pt x="29963" y="4584699"/>
                  </a:lnTo>
                  <a:lnTo>
                    <a:pt x="35652" y="4533899"/>
                  </a:lnTo>
                  <a:lnTo>
                    <a:pt x="41833" y="4483099"/>
                  </a:lnTo>
                  <a:lnTo>
                    <a:pt x="48505" y="4432299"/>
                  </a:lnTo>
                  <a:lnTo>
                    <a:pt x="55670" y="4381499"/>
                  </a:lnTo>
                  <a:lnTo>
                    <a:pt x="63325" y="4330699"/>
                  </a:lnTo>
                  <a:lnTo>
                    <a:pt x="71469" y="4279899"/>
                  </a:lnTo>
                  <a:lnTo>
                    <a:pt x="80101" y="4229099"/>
                  </a:lnTo>
                  <a:lnTo>
                    <a:pt x="89221" y="4178299"/>
                  </a:lnTo>
                  <a:lnTo>
                    <a:pt x="98830" y="4127499"/>
                  </a:lnTo>
                  <a:lnTo>
                    <a:pt x="108926" y="4089399"/>
                  </a:lnTo>
                  <a:lnTo>
                    <a:pt x="119505" y="4038599"/>
                  </a:lnTo>
                  <a:lnTo>
                    <a:pt x="130567" y="3987799"/>
                  </a:lnTo>
                  <a:lnTo>
                    <a:pt x="142114" y="3936999"/>
                  </a:lnTo>
                  <a:lnTo>
                    <a:pt x="154144" y="3886199"/>
                  </a:lnTo>
                  <a:lnTo>
                    <a:pt x="166655" y="3835399"/>
                  </a:lnTo>
                  <a:lnTo>
                    <a:pt x="179643" y="3784599"/>
                  </a:lnTo>
                  <a:lnTo>
                    <a:pt x="193110" y="3746499"/>
                  </a:lnTo>
                  <a:lnTo>
                    <a:pt x="207054" y="3695699"/>
                  </a:lnTo>
                  <a:lnTo>
                    <a:pt x="221477" y="3644899"/>
                  </a:lnTo>
                  <a:lnTo>
                    <a:pt x="236373" y="3594099"/>
                  </a:lnTo>
                  <a:lnTo>
                    <a:pt x="251741" y="3543299"/>
                  </a:lnTo>
                  <a:lnTo>
                    <a:pt x="267579" y="3505199"/>
                  </a:lnTo>
                  <a:lnTo>
                    <a:pt x="283888" y="3454399"/>
                  </a:lnTo>
                  <a:lnTo>
                    <a:pt x="300668" y="3403599"/>
                  </a:lnTo>
                  <a:lnTo>
                    <a:pt x="317914" y="3352799"/>
                  </a:lnTo>
                  <a:lnTo>
                    <a:pt x="335623" y="3314699"/>
                  </a:lnTo>
                  <a:lnTo>
                    <a:pt x="353794" y="3263899"/>
                  </a:lnTo>
                  <a:lnTo>
                    <a:pt x="372428" y="3213099"/>
                  </a:lnTo>
                  <a:lnTo>
                    <a:pt x="391525" y="3174999"/>
                  </a:lnTo>
                  <a:lnTo>
                    <a:pt x="411079" y="3124199"/>
                  </a:lnTo>
                  <a:lnTo>
                    <a:pt x="431087" y="3073399"/>
                  </a:lnTo>
                  <a:lnTo>
                    <a:pt x="451549" y="3035299"/>
                  </a:lnTo>
                  <a:lnTo>
                    <a:pt x="472463" y="2984499"/>
                  </a:lnTo>
                  <a:lnTo>
                    <a:pt x="493831" y="2933699"/>
                  </a:lnTo>
                  <a:lnTo>
                    <a:pt x="515647" y="2895599"/>
                  </a:lnTo>
                  <a:lnTo>
                    <a:pt x="537905" y="2844799"/>
                  </a:lnTo>
                  <a:lnTo>
                    <a:pt x="560606" y="2806699"/>
                  </a:lnTo>
                  <a:lnTo>
                    <a:pt x="583751" y="2755899"/>
                  </a:lnTo>
                  <a:lnTo>
                    <a:pt x="607338" y="2717799"/>
                  </a:lnTo>
                  <a:lnTo>
                    <a:pt x="631362" y="2666999"/>
                  </a:lnTo>
                  <a:lnTo>
                    <a:pt x="655817" y="2628899"/>
                  </a:lnTo>
                  <a:lnTo>
                    <a:pt x="680704" y="2578099"/>
                  </a:lnTo>
                  <a:lnTo>
                    <a:pt x="706022" y="2539999"/>
                  </a:lnTo>
                  <a:lnTo>
                    <a:pt x="731771" y="2489199"/>
                  </a:lnTo>
                  <a:lnTo>
                    <a:pt x="757947" y="2451099"/>
                  </a:lnTo>
                  <a:lnTo>
                    <a:pt x="784541" y="2412999"/>
                  </a:lnTo>
                  <a:lnTo>
                    <a:pt x="811554" y="2362199"/>
                  </a:lnTo>
                  <a:lnTo>
                    <a:pt x="838985" y="2324099"/>
                  </a:lnTo>
                  <a:lnTo>
                    <a:pt x="866836" y="2273299"/>
                  </a:lnTo>
                  <a:lnTo>
                    <a:pt x="895098" y="2235199"/>
                  </a:lnTo>
                  <a:lnTo>
                    <a:pt x="923766" y="2197099"/>
                  </a:lnTo>
                  <a:lnTo>
                    <a:pt x="952839" y="2158999"/>
                  </a:lnTo>
                  <a:lnTo>
                    <a:pt x="982317" y="2108199"/>
                  </a:lnTo>
                  <a:lnTo>
                    <a:pt x="1012201" y="2070099"/>
                  </a:lnTo>
                  <a:lnTo>
                    <a:pt x="1042484" y="2031999"/>
                  </a:lnTo>
                  <a:lnTo>
                    <a:pt x="1073156" y="1993899"/>
                  </a:lnTo>
                  <a:lnTo>
                    <a:pt x="1104220" y="1955799"/>
                  </a:lnTo>
                  <a:lnTo>
                    <a:pt x="1135675" y="1917699"/>
                  </a:lnTo>
                  <a:lnTo>
                    <a:pt x="1167520" y="1879599"/>
                  </a:lnTo>
                  <a:lnTo>
                    <a:pt x="1199749" y="1841499"/>
                  </a:lnTo>
                  <a:lnTo>
                    <a:pt x="1232353" y="1790699"/>
                  </a:lnTo>
                  <a:lnTo>
                    <a:pt x="1265333" y="1752599"/>
                  </a:lnTo>
                  <a:lnTo>
                    <a:pt x="1298687" y="1714499"/>
                  </a:lnTo>
                  <a:lnTo>
                    <a:pt x="1332417" y="1689099"/>
                  </a:lnTo>
                  <a:lnTo>
                    <a:pt x="1366514" y="1650999"/>
                  </a:lnTo>
                  <a:lnTo>
                    <a:pt x="1400971" y="1612899"/>
                  </a:lnTo>
                  <a:lnTo>
                    <a:pt x="1435787" y="1574799"/>
                  </a:lnTo>
                  <a:lnTo>
                    <a:pt x="1470962" y="1536699"/>
                  </a:lnTo>
                  <a:lnTo>
                    <a:pt x="1506496" y="1498599"/>
                  </a:lnTo>
                  <a:lnTo>
                    <a:pt x="1542380" y="1460499"/>
                  </a:lnTo>
                  <a:lnTo>
                    <a:pt x="1578606" y="1435099"/>
                  </a:lnTo>
                  <a:lnTo>
                    <a:pt x="1615174" y="1396999"/>
                  </a:lnTo>
                  <a:lnTo>
                    <a:pt x="1689337" y="1320799"/>
                  </a:lnTo>
                  <a:lnTo>
                    <a:pt x="1726921" y="1295399"/>
                  </a:lnTo>
                  <a:lnTo>
                    <a:pt x="1764829" y="1257299"/>
                  </a:lnTo>
                  <a:lnTo>
                    <a:pt x="1803061" y="1231899"/>
                  </a:lnTo>
                  <a:lnTo>
                    <a:pt x="1880498" y="1155699"/>
                  </a:lnTo>
                  <a:lnTo>
                    <a:pt x="1919692" y="1130299"/>
                  </a:lnTo>
                  <a:lnTo>
                    <a:pt x="1959191" y="1092199"/>
                  </a:lnTo>
                  <a:lnTo>
                    <a:pt x="2039104" y="1041399"/>
                  </a:lnTo>
                  <a:lnTo>
                    <a:pt x="2079517" y="1003299"/>
                  </a:lnTo>
                  <a:lnTo>
                    <a:pt x="2161223" y="952499"/>
                  </a:lnTo>
                  <a:lnTo>
                    <a:pt x="2202505" y="914399"/>
                  </a:lnTo>
                  <a:lnTo>
                    <a:pt x="2328044" y="838199"/>
                  </a:lnTo>
                  <a:lnTo>
                    <a:pt x="2370438" y="800099"/>
                  </a:lnTo>
                  <a:lnTo>
                    <a:pt x="2499206" y="723899"/>
                  </a:lnTo>
                  <a:lnTo>
                    <a:pt x="2763526" y="571499"/>
                  </a:lnTo>
                  <a:lnTo>
                    <a:pt x="2808403" y="558799"/>
                  </a:lnTo>
                  <a:lnTo>
                    <a:pt x="2944365" y="482599"/>
                  </a:lnTo>
                  <a:lnTo>
                    <a:pt x="2990126" y="469899"/>
                  </a:lnTo>
                  <a:lnTo>
                    <a:pt x="3082244" y="419099"/>
                  </a:lnTo>
                  <a:lnTo>
                    <a:pt x="3128604" y="406399"/>
                  </a:lnTo>
                  <a:lnTo>
                    <a:pt x="3175164" y="380999"/>
                  </a:lnTo>
                  <a:lnTo>
                    <a:pt x="3221915" y="368299"/>
                  </a:lnTo>
                  <a:lnTo>
                    <a:pt x="3268845" y="342899"/>
                  </a:lnTo>
                  <a:lnTo>
                    <a:pt x="3363244" y="317499"/>
                  </a:lnTo>
                  <a:lnTo>
                    <a:pt x="3410716" y="292099"/>
                  </a:lnTo>
                  <a:lnTo>
                    <a:pt x="3506132" y="266699"/>
                  </a:lnTo>
                  <a:lnTo>
                    <a:pt x="3554075" y="241299"/>
                  </a:lnTo>
                  <a:lnTo>
                    <a:pt x="4140044" y="88899"/>
                  </a:lnTo>
                  <a:lnTo>
                    <a:pt x="4189624" y="88899"/>
                  </a:lnTo>
                  <a:lnTo>
                    <a:pt x="4338868" y="50799"/>
                  </a:lnTo>
                  <a:lnTo>
                    <a:pt x="4388783" y="50799"/>
                  </a:lnTo>
                  <a:lnTo>
                    <a:pt x="4438781" y="38099"/>
                  </a:lnTo>
                  <a:lnTo>
                    <a:pt x="4488835" y="38099"/>
                  </a:lnTo>
                  <a:lnTo>
                    <a:pt x="4538947" y="25399"/>
                  </a:lnTo>
                  <a:lnTo>
                    <a:pt x="4589120" y="25399"/>
                  </a:lnTo>
                  <a:lnTo>
                    <a:pt x="4639354" y="12699"/>
                  </a:lnTo>
                  <a:lnTo>
                    <a:pt x="4739947" y="12699"/>
                  </a:lnTo>
                  <a:lnTo>
                    <a:pt x="4790303" y="0"/>
                  </a:lnTo>
                  <a:lnTo>
                    <a:pt x="5496696" y="0"/>
                  </a:lnTo>
                  <a:lnTo>
                    <a:pt x="5519593" y="12699"/>
                  </a:lnTo>
                  <a:lnTo>
                    <a:pt x="5519593" y="10261599"/>
                  </a:lnTo>
                  <a:lnTo>
                    <a:pt x="5496696" y="10274299"/>
                  </a:lnTo>
                  <a:close/>
                </a:path>
                <a:path w="5520055" h="10287000">
                  <a:moveTo>
                    <a:pt x="5143499" y="10286999"/>
                  </a:moveTo>
                  <a:lnTo>
                    <a:pt x="5093003" y="10274299"/>
                  </a:lnTo>
                  <a:lnTo>
                    <a:pt x="5193995" y="10274299"/>
                  </a:lnTo>
                  <a:lnTo>
                    <a:pt x="5143499" y="10286999"/>
                  </a:lnTo>
                  <a:close/>
                </a:path>
              </a:pathLst>
            </a:custGeom>
            <a:solidFill>
              <a:srgbClr val="FBAF03"/>
            </a:solidFill>
          </p:spPr>
          <p:txBody>
            <a:bodyPr wrap="square" lIns="0" tIns="0" rIns="0" bIns="0" rtlCol="0"/>
            <a:lstStyle/>
            <a:p>
              <a:endParaRPr/>
            </a:p>
          </p:txBody>
        </p:sp>
        <p:sp>
          <p:nvSpPr>
            <p:cNvPr id="4" name="object 4"/>
            <p:cNvSpPr/>
            <p:nvPr/>
          </p:nvSpPr>
          <p:spPr>
            <a:xfrm>
              <a:off x="10743651" y="1028699"/>
              <a:ext cx="4049298" cy="822652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017940" y="1262539"/>
              <a:ext cx="3506632" cy="7609517"/>
            </a:xfrm>
            <a:prstGeom prst="rect">
              <a:avLst/>
            </a:prstGeom>
            <a:blipFill>
              <a:blip r:embed="rId3" cstate="print"/>
              <a:stretch>
                <a:fillRect/>
              </a:stretch>
            </a:blipFill>
          </p:spPr>
          <p:txBody>
            <a:bodyPr wrap="square" lIns="0" tIns="0" rIns="0" bIns="0" rtlCol="0"/>
            <a:lstStyle/>
            <a:p>
              <a:endParaRPr/>
            </a:p>
          </p:txBody>
        </p:sp>
      </p:grpSp>
      <p:grpSp>
        <p:nvGrpSpPr>
          <p:cNvPr id="6" name="object 6"/>
          <p:cNvGrpSpPr/>
          <p:nvPr/>
        </p:nvGrpSpPr>
        <p:grpSpPr>
          <a:xfrm>
            <a:off x="7119213" y="2809213"/>
            <a:ext cx="2334895" cy="2334895"/>
            <a:chOff x="7119213" y="2809213"/>
            <a:chExt cx="2334895" cy="2334895"/>
          </a:xfrm>
        </p:grpSpPr>
        <p:sp>
          <p:nvSpPr>
            <p:cNvPr id="7" name="object 7"/>
            <p:cNvSpPr/>
            <p:nvPr/>
          </p:nvSpPr>
          <p:spPr>
            <a:xfrm>
              <a:off x="7119213" y="2809213"/>
              <a:ext cx="2334895" cy="2334895"/>
            </a:xfrm>
            <a:custGeom>
              <a:avLst/>
              <a:gdLst/>
              <a:ahLst/>
              <a:cxnLst/>
              <a:rect l="l" t="t" r="r" b="b"/>
              <a:pathLst>
                <a:path w="2334895" h="2334895">
                  <a:moveTo>
                    <a:pt x="1167140" y="2334280"/>
                  </a:moveTo>
                  <a:lnTo>
                    <a:pt x="1124183" y="2333490"/>
                  </a:lnTo>
                  <a:lnTo>
                    <a:pt x="1081280" y="2331117"/>
                  </a:lnTo>
                  <a:lnTo>
                    <a:pt x="1038495" y="2327167"/>
                  </a:lnTo>
                  <a:lnTo>
                    <a:pt x="995883" y="2321647"/>
                  </a:lnTo>
                  <a:lnTo>
                    <a:pt x="953506" y="2314560"/>
                  </a:lnTo>
                  <a:lnTo>
                    <a:pt x="911419" y="2305921"/>
                  </a:lnTo>
                  <a:lnTo>
                    <a:pt x="869674" y="2295738"/>
                  </a:lnTo>
                  <a:lnTo>
                    <a:pt x="828338" y="2284023"/>
                  </a:lnTo>
                  <a:lnTo>
                    <a:pt x="787460" y="2270795"/>
                  </a:lnTo>
                  <a:lnTo>
                    <a:pt x="747091" y="2256075"/>
                  </a:lnTo>
                  <a:lnTo>
                    <a:pt x="707294" y="2239874"/>
                  </a:lnTo>
                  <a:lnTo>
                    <a:pt x="668122" y="2222220"/>
                  </a:lnTo>
                  <a:lnTo>
                    <a:pt x="629628" y="2203139"/>
                  </a:lnTo>
                  <a:lnTo>
                    <a:pt x="591858" y="2182653"/>
                  </a:lnTo>
                  <a:lnTo>
                    <a:pt x="554868" y="2160790"/>
                  </a:lnTo>
                  <a:lnTo>
                    <a:pt x="518709" y="2137579"/>
                  </a:lnTo>
                  <a:lnTo>
                    <a:pt x="483431" y="2113057"/>
                  </a:lnTo>
                  <a:lnTo>
                    <a:pt x="449078" y="2087251"/>
                  </a:lnTo>
                  <a:lnTo>
                    <a:pt x="415697" y="2060197"/>
                  </a:lnTo>
                  <a:lnTo>
                    <a:pt x="383336" y="2031935"/>
                  </a:lnTo>
                  <a:lnTo>
                    <a:pt x="352037" y="2002500"/>
                  </a:lnTo>
                  <a:lnTo>
                    <a:pt x="321842" y="1971931"/>
                  </a:lnTo>
                  <a:lnTo>
                    <a:pt x="292792" y="1940271"/>
                  </a:lnTo>
                  <a:lnTo>
                    <a:pt x="264928" y="1907564"/>
                  </a:lnTo>
                  <a:lnTo>
                    <a:pt x="238287" y="1873857"/>
                  </a:lnTo>
                  <a:lnTo>
                    <a:pt x="212903" y="1839189"/>
                  </a:lnTo>
                  <a:lnTo>
                    <a:pt x="188813" y="1803611"/>
                  </a:lnTo>
                  <a:lnTo>
                    <a:pt x="166050" y="1767171"/>
                  </a:lnTo>
                  <a:lnTo>
                    <a:pt x="144644" y="1729915"/>
                  </a:lnTo>
                  <a:lnTo>
                    <a:pt x="124622" y="1691899"/>
                  </a:lnTo>
                  <a:lnTo>
                    <a:pt x="106013" y="1653171"/>
                  </a:lnTo>
                  <a:lnTo>
                    <a:pt x="88843" y="1613786"/>
                  </a:lnTo>
                  <a:lnTo>
                    <a:pt x="73134" y="1573794"/>
                  </a:lnTo>
                  <a:lnTo>
                    <a:pt x="58907" y="1533249"/>
                  </a:lnTo>
                  <a:lnTo>
                    <a:pt x="46182" y="1492210"/>
                  </a:lnTo>
                  <a:lnTo>
                    <a:pt x="34977" y="1450731"/>
                  </a:lnTo>
                  <a:lnTo>
                    <a:pt x="25306" y="1408869"/>
                  </a:lnTo>
                  <a:lnTo>
                    <a:pt x="17182" y="1366677"/>
                  </a:lnTo>
                  <a:lnTo>
                    <a:pt x="10617" y="1324213"/>
                  </a:lnTo>
                  <a:lnTo>
                    <a:pt x="5620" y="1281538"/>
                  </a:lnTo>
                  <a:lnTo>
                    <a:pt x="2196" y="1238710"/>
                  </a:lnTo>
                  <a:lnTo>
                    <a:pt x="351" y="1195781"/>
                  </a:lnTo>
                  <a:lnTo>
                    <a:pt x="0" y="1167140"/>
                  </a:lnTo>
                  <a:lnTo>
                    <a:pt x="87" y="1152817"/>
                  </a:lnTo>
                  <a:lnTo>
                    <a:pt x="1405" y="1109870"/>
                  </a:lnTo>
                  <a:lnTo>
                    <a:pt x="4303" y="1067003"/>
                  </a:lnTo>
                  <a:lnTo>
                    <a:pt x="8777" y="1024270"/>
                  </a:lnTo>
                  <a:lnTo>
                    <a:pt x="14821" y="981728"/>
                  </a:lnTo>
                  <a:lnTo>
                    <a:pt x="22426" y="939440"/>
                  </a:lnTo>
                  <a:lnTo>
                    <a:pt x="31582" y="897464"/>
                  </a:lnTo>
                  <a:lnTo>
                    <a:pt x="42278" y="855848"/>
                  </a:lnTo>
                  <a:lnTo>
                    <a:pt x="54498" y="814657"/>
                  </a:lnTo>
                  <a:lnTo>
                    <a:pt x="68226" y="773944"/>
                  </a:lnTo>
                  <a:lnTo>
                    <a:pt x="83442" y="733761"/>
                  </a:lnTo>
                  <a:lnTo>
                    <a:pt x="100129" y="694166"/>
                  </a:lnTo>
                  <a:lnTo>
                    <a:pt x="118261" y="655212"/>
                  </a:lnTo>
                  <a:lnTo>
                    <a:pt x="137814" y="616954"/>
                  </a:lnTo>
                  <a:lnTo>
                    <a:pt x="158762" y="579440"/>
                  </a:lnTo>
                  <a:lnTo>
                    <a:pt x="181077" y="542721"/>
                  </a:lnTo>
                  <a:lnTo>
                    <a:pt x="204729" y="506850"/>
                  </a:lnTo>
                  <a:lnTo>
                    <a:pt x="229684" y="471874"/>
                  </a:lnTo>
                  <a:lnTo>
                    <a:pt x="255909" y="437842"/>
                  </a:lnTo>
                  <a:lnTo>
                    <a:pt x="283371" y="404795"/>
                  </a:lnTo>
                  <a:lnTo>
                    <a:pt x="312030" y="372782"/>
                  </a:lnTo>
                  <a:lnTo>
                    <a:pt x="341847" y="341847"/>
                  </a:lnTo>
                  <a:lnTo>
                    <a:pt x="372782" y="312030"/>
                  </a:lnTo>
                  <a:lnTo>
                    <a:pt x="404795" y="283371"/>
                  </a:lnTo>
                  <a:lnTo>
                    <a:pt x="437842" y="255909"/>
                  </a:lnTo>
                  <a:lnTo>
                    <a:pt x="471874" y="229684"/>
                  </a:lnTo>
                  <a:lnTo>
                    <a:pt x="506850" y="204729"/>
                  </a:lnTo>
                  <a:lnTo>
                    <a:pt x="542721" y="181077"/>
                  </a:lnTo>
                  <a:lnTo>
                    <a:pt x="579440" y="158762"/>
                  </a:lnTo>
                  <a:lnTo>
                    <a:pt x="616954" y="137814"/>
                  </a:lnTo>
                  <a:lnTo>
                    <a:pt x="655212" y="118261"/>
                  </a:lnTo>
                  <a:lnTo>
                    <a:pt x="694166" y="100129"/>
                  </a:lnTo>
                  <a:lnTo>
                    <a:pt x="733761" y="83442"/>
                  </a:lnTo>
                  <a:lnTo>
                    <a:pt x="773944" y="68226"/>
                  </a:lnTo>
                  <a:lnTo>
                    <a:pt x="814657" y="54498"/>
                  </a:lnTo>
                  <a:lnTo>
                    <a:pt x="855848" y="42278"/>
                  </a:lnTo>
                  <a:lnTo>
                    <a:pt x="897464" y="31582"/>
                  </a:lnTo>
                  <a:lnTo>
                    <a:pt x="939440" y="22426"/>
                  </a:lnTo>
                  <a:lnTo>
                    <a:pt x="981728" y="14821"/>
                  </a:lnTo>
                  <a:lnTo>
                    <a:pt x="1024270" y="8777"/>
                  </a:lnTo>
                  <a:lnTo>
                    <a:pt x="1067003" y="4303"/>
                  </a:lnTo>
                  <a:lnTo>
                    <a:pt x="1109870" y="1405"/>
                  </a:lnTo>
                  <a:lnTo>
                    <a:pt x="1152817" y="87"/>
                  </a:lnTo>
                  <a:lnTo>
                    <a:pt x="1167140" y="0"/>
                  </a:lnTo>
                  <a:lnTo>
                    <a:pt x="1181462" y="87"/>
                  </a:lnTo>
                  <a:lnTo>
                    <a:pt x="1224409" y="1405"/>
                  </a:lnTo>
                  <a:lnTo>
                    <a:pt x="1267276" y="4303"/>
                  </a:lnTo>
                  <a:lnTo>
                    <a:pt x="1310009" y="8777"/>
                  </a:lnTo>
                  <a:lnTo>
                    <a:pt x="1352552" y="14821"/>
                  </a:lnTo>
                  <a:lnTo>
                    <a:pt x="1394839" y="22426"/>
                  </a:lnTo>
                  <a:lnTo>
                    <a:pt x="1436815" y="31582"/>
                  </a:lnTo>
                  <a:lnTo>
                    <a:pt x="1478431" y="42278"/>
                  </a:lnTo>
                  <a:lnTo>
                    <a:pt x="1519623" y="54498"/>
                  </a:lnTo>
                  <a:lnTo>
                    <a:pt x="1560335" y="68226"/>
                  </a:lnTo>
                  <a:lnTo>
                    <a:pt x="1600519" y="83442"/>
                  </a:lnTo>
                  <a:lnTo>
                    <a:pt x="1640113" y="100129"/>
                  </a:lnTo>
                  <a:lnTo>
                    <a:pt x="1679067" y="118261"/>
                  </a:lnTo>
                  <a:lnTo>
                    <a:pt x="1717325" y="137814"/>
                  </a:lnTo>
                  <a:lnTo>
                    <a:pt x="1754838" y="158762"/>
                  </a:lnTo>
                  <a:lnTo>
                    <a:pt x="1791558" y="181077"/>
                  </a:lnTo>
                  <a:lnTo>
                    <a:pt x="1827429" y="204729"/>
                  </a:lnTo>
                  <a:lnTo>
                    <a:pt x="1862405" y="229684"/>
                  </a:lnTo>
                  <a:lnTo>
                    <a:pt x="1896438" y="255909"/>
                  </a:lnTo>
                  <a:lnTo>
                    <a:pt x="1929484" y="283371"/>
                  </a:lnTo>
                  <a:lnTo>
                    <a:pt x="1961498" y="312030"/>
                  </a:lnTo>
                  <a:lnTo>
                    <a:pt x="1992434" y="341847"/>
                  </a:lnTo>
                  <a:lnTo>
                    <a:pt x="2022250" y="372782"/>
                  </a:lnTo>
                  <a:lnTo>
                    <a:pt x="2050908" y="404795"/>
                  </a:lnTo>
                  <a:lnTo>
                    <a:pt x="2078371" y="437842"/>
                  </a:lnTo>
                  <a:lnTo>
                    <a:pt x="2104596" y="471874"/>
                  </a:lnTo>
                  <a:lnTo>
                    <a:pt x="2129549" y="506850"/>
                  </a:lnTo>
                  <a:lnTo>
                    <a:pt x="2153202" y="542721"/>
                  </a:lnTo>
                  <a:lnTo>
                    <a:pt x="2175517" y="579440"/>
                  </a:lnTo>
                  <a:lnTo>
                    <a:pt x="2196464" y="616954"/>
                  </a:lnTo>
                  <a:lnTo>
                    <a:pt x="2216018" y="655212"/>
                  </a:lnTo>
                  <a:lnTo>
                    <a:pt x="2234151" y="694166"/>
                  </a:lnTo>
                  <a:lnTo>
                    <a:pt x="2250836" y="733761"/>
                  </a:lnTo>
                  <a:lnTo>
                    <a:pt x="2266054" y="773944"/>
                  </a:lnTo>
                  <a:lnTo>
                    <a:pt x="2279780" y="814657"/>
                  </a:lnTo>
                  <a:lnTo>
                    <a:pt x="2292003" y="855848"/>
                  </a:lnTo>
                  <a:lnTo>
                    <a:pt x="2302698" y="897464"/>
                  </a:lnTo>
                  <a:lnTo>
                    <a:pt x="2311852" y="939440"/>
                  </a:lnTo>
                  <a:lnTo>
                    <a:pt x="2319459" y="981728"/>
                  </a:lnTo>
                  <a:lnTo>
                    <a:pt x="2325501" y="1024270"/>
                  </a:lnTo>
                  <a:lnTo>
                    <a:pt x="2329975" y="1067003"/>
                  </a:lnTo>
                  <a:lnTo>
                    <a:pt x="2332875" y="1109870"/>
                  </a:lnTo>
                  <a:lnTo>
                    <a:pt x="2334192" y="1152817"/>
                  </a:lnTo>
                  <a:lnTo>
                    <a:pt x="2334280" y="1167140"/>
                  </a:lnTo>
                  <a:lnTo>
                    <a:pt x="2334192" y="1181462"/>
                  </a:lnTo>
                  <a:lnTo>
                    <a:pt x="2332875" y="1224409"/>
                  </a:lnTo>
                  <a:lnTo>
                    <a:pt x="2329975" y="1267276"/>
                  </a:lnTo>
                  <a:lnTo>
                    <a:pt x="2325501" y="1310009"/>
                  </a:lnTo>
                  <a:lnTo>
                    <a:pt x="2319459" y="1352552"/>
                  </a:lnTo>
                  <a:lnTo>
                    <a:pt x="2311852" y="1394839"/>
                  </a:lnTo>
                  <a:lnTo>
                    <a:pt x="2302698" y="1436815"/>
                  </a:lnTo>
                  <a:lnTo>
                    <a:pt x="2292003" y="1478431"/>
                  </a:lnTo>
                  <a:lnTo>
                    <a:pt x="2279780" y="1519623"/>
                  </a:lnTo>
                  <a:lnTo>
                    <a:pt x="2266054" y="1560335"/>
                  </a:lnTo>
                  <a:lnTo>
                    <a:pt x="2250838" y="1600519"/>
                  </a:lnTo>
                  <a:lnTo>
                    <a:pt x="2234151" y="1640113"/>
                  </a:lnTo>
                  <a:lnTo>
                    <a:pt x="2216018" y="1679067"/>
                  </a:lnTo>
                  <a:lnTo>
                    <a:pt x="2196464" y="1717325"/>
                  </a:lnTo>
                  <a:lnTo>
                    <a:pt x="2175517" y="1754838"/>
                  </a:lnTo>
                  <a:lnTo>
                    <a:pt x="2153202" y="1791558"/>
                  </a:lnTo>
                  <a:lnTo>
                    <a:pt x="2129549" y="1827429"/>
                  </a:lnTo>
                  <a:lnTo>
                    <a:pt x="2104596" y="1862405"/>
                  </a:lnTo>
                  <a:lnTo>
                    <a:pt x="2078371" y="1896438"/>
                  </a:lnTo>
                  <a:lnTo>
                    <a:pt x="2050908" y="1929484"/>
                  </a:lnTo>
                  <a:lnTo>
                    <a:pt x="2022250" y="1961498"/>
                  </a:lnTo>
                  <a:lnTo>
                    <a:pt x="1992434" y="1992434"/>
                  </a:lnTo>
                  <a:lnTo>
                    <a:pt x="1961498" y="2022250"/>
                  </a:lnTo>
                  <a:lnTo>
                    <a:pt x="1929484" y="2050908"/>
                  </a:lnTo>
                  <a:lnTo>
                    <a:pt x="1896438" y="2078371"/>
                  </a:lnTo>
                  <a:lnTo>
                    <a:pt x="1862405" y="2104596"/>
                  </a:lnTo>
                  <a:lnTo>
                    <a:pt x="1827429" y="2129549"/>
                  </a:lnTo>
                  <a:lnTo>
                    <a:pt x="1791558" y="2153202"/>
                  </a:lnTo>
                  <a:lnTo>
                    <a:pt x="1754838" y="2175517"/>
                  </a:lnTo>
                  <a:lnTo>
                    <a:pt x="1717325" y="2196464"/>
                  </a:lnTo>
                  <a:lnTo>
                    <a:pt x="1679067" y="2216018"/>
                  </a:lnTo>
                  <a:lnTo>
                    <a:pt x="1640113" y="2234151"/>
                  </a:lnTo>
                  <a:lnTo>
                    <a:pt x="1600519" y="2250836"/>
                  </a:lnTo>
                  <a:lnTo>
                    <a:pt x="1560335" y="2266054"/>
                  </a:lnTo>
                  <a:lnTo>
                    <a:pt x="1519623" y="2279780"/>
                  </a:lnTo>
                  <a:lnTo>
                    <a:pt x="1478431" y="2292003"/>
                  </a:lnTo>
                  <a:lnTo>
                    <a:pt x="1436815" y="2302698"/>
                  </a:lnTo>
                  <a:lnTo>
                    <a:pt x="1394839" y="2311852"/>
                  </a:lnTo>
                  <a:lnTo>
                    <a:pt x="1352552" y="2319459"/>
                  </a:lnTo>
                  <a:lnTo>
                    <a:pt x="1310009" y="2325501"/>
                  </a:lnTo>
                  <a:lnTo>
                    <a:pt x="1267276" y="2329975"/>
                  </a:lnTo>
                  <a:lnTo>
                    <a:pt x="1224409" y="2332875"/>
                  </a:lnTo>
                  <a:lnTo>
                    <a:pt x="1181462" y="2334192"/>
                  </a:lnTo>
                  <a:lnTo>
                    <a:pt x="1167140" y="2334280"/>
                  </a:lnTo>
                  <a:close/>
                </a:path>
              </a:pathLst>
            </a:custGeom>
            <a:solidFill>
              <a:srgbClr val="FBAF03"/>
            </a:solidFill>
          </p:spPr>
          <p:txBody>
            <a:bodyPr wrap="square" lIns="0" tIns="0" rIns="0" bIns="0" rtlCol="0"/>
            <a:lstStyle/>
            <a:p>
              <a:endParaRPr/>
            </a:p>
          </p:txBody>
        </p:sp>
        <p:sp>
          <p:nvSpPr>
            <p:cNvPr id="8" name="object 8"/>
            <p:cNvSpPr/>
            <p:nvPr/>
          </p:nvSpPr>
          <p:spPr>
            <a:xfrm>
              <a:off x="7393045" y="3244260"/>
              <a:ext cx="1790699" cy="1714499"/>
            </a:xfrm>
            <a:prstGeom prst="rect">
              <a:avLst/>
            </a:prstGeom>
            <a:blipFill>
              <a:blip r:embed="rId4" cstate="print"/>
              <a:stretch>
                <a:fillRect/>
              </a:stretch>
            </a:blipFill>
          </p:spPr>
          <p:txBody>
            <a:bodyPr wrap="square" lIns="0" tIns="0" rIns="0" bIns="0" rtlCol="0"/>
            <a:lstStyle/>
            <a:p>
              <a:endParaRPr/>
            </a:p>
          </p:txBody>
        </p:sp>
      </p:grpSp>
      <p:sp>
        <p:nvSpPr>
          <p:cNvPr id="9" name="object 9"/>
          <p:cNvSpPr txBox="1">
            <a:spLocks noGrp="1"/>
          </p:cNvSpPr>
          <p:nvPr>
            <p:ph type="title"/>
          </p:nvPr>
        </p:nvSpPr>
        <p:spPr>
          <a:xfrm>
            <a:off x="1016000" y="1660381"/>
            <a:ext cx="5322570" cy="5059718"/>
          </a:xfrm>
          <a:prstGeom prst="rect">
            <a:avLst/>
          </a:prstGeom>
        </p:spPr>
        <p:txBody>
          <a:bodyPr vert="horz" wrap="square" lIns="0" tIns="786765" rIns="0" bIns="0" rtlCol="0">
            <a:spAutoFit/>
          </a:bodyPr>
          <a:lstStyle/>
          <a:p>
            <a:pPr marL="12700">
              <a:lnSpc>
                <a:spcPct val="100000"/>
              </a:lnSpc>
              <a:spcBef>
                <a:spcPts val="6195"/>
              </a:spcBef>
            </a:pPr>
            <a:r>
              <a:rPr lang="es-ES" sz="10000" spc="-790" dirty="0" smtClean="0">
                <a:solidFill>
                  <a:srgbClr val="171717"/>
                </a:solidFill>
              </a:rPr>
              <a:t>Case:</a:t>
            </a:r>
            <a:br>
              <a:rPr lang="es-ES" sz="10000" spc="-790" dirty="0" smtClean="0">
                <a:solidFill>
                  <a:srgbClr val="171717"/>
                </a:solidFill>
              </a:rPr>
            </a:br>
            <a:r>
              <a:rPr sz="10000" spc="-790" dirty="0" err="1" smtClean="0">
                <a:solidFill>
                  <a:srgbClr val="171717"/>
                </a:solidFill>
              </a:rPr>
              <a:t>Fintonic</a:t>
            </a:r>
            <a:endParaRPr sz="10000" dirty="0"/>
          </a:p>
          <a:p>
            <a:pPr marL="12700" marR="5080">
              <a:lnSpc>
                <a:spcPct val="116700"/>
              </a:lnSpc>
              <a:spcBef>
                <a:spcPts val="1230"/>
              </a:spcBef>
            </a:pPr>
            <a:r>
              <a:rPr sz="3000" spc="-35" dirty="0">
                <a:solidFill>
                  <a:srgbClr val="171717"/>
                </a:solidFill>
                <a:latin typeface="Trebuchet MS"/>
                <a:cs typeface="Trebuchet MS"/>
              </a:rPr>
              <a:t>The </a:t>
            </a:r>
            <a:r>
              <a:rPr sz="3000" spc="-60" dirty="0">
                <a:solidFill>
                  <a:srgbClr val="171717"/>
                </a:solidFill>
                <a:latin typeface="Trebuchet MS"/>
                <a:cs typeface="Trebuchet MS"/>
              </a:rPr>
              <a:t>Fintech </a:t>
            </a:r>
            <a:r>
              <a:rPr sz="3000" spc="5" dirty="0">
                <a:solidFill>
                  <a:srgbClr val="171717"/>
                </a:solidFill>
                <a:latin typeface="Trebuchet MS"/>
                <a:cs typeface="Trebuchet MS"/>
              </a:rPr>
              <a:t>that </a:t>
            </a:r>
            <a:r>
              <a:rPr sz="3000" spc="-5" dirty="0">
                <a:solidFill>
                  <a:srgbClr val="171717"/>
                </a:solidFill>
                <a:latin typeface="Trebuchet MS"/>
                <a:cs typeface="Trebuchet MS"/>
              </a:rPr>
              <a:t>evolves </a:t>
            </a:r>
            <a:r>
              <a:rPr sz="3000" spc="105" dirty="0">
                <a:solidFill>
                  <a:srgbClr val="171717"/>
                </a:solidFill>
                <a:latin typeface="Trebuchet MS"/>
                <a:cs typeface="Trebuchet MS"/>
              </a:rPr>
              <a:t>and  </a:t>
            </a:r>
            <a:r>
              <a:rPr sz="3000" spc="120" dirty="0">
                <a:solidFill>
                  <a:srgbClr val="171717"/>
                </a:solidFill>
                <a:latin typeface="Trebuchet MS"/>
                <a:cs typeface="Trebuchet MS"/>
              </a:rPr>
              <a:t>adapts </a:t>
            </a:r>
            <a:r>
              <a:rPr sz="3000" spc="-30" dirty="0">
                <a:solidFill>
                  <a:srgbClr val="171717"/>
                </a:solidFill>
                <a:latin typeface="Trebuchet MS"/>
                <a:cs typeface="Trebuchet MS"/>
              </a:rPr>
              <a:t>to </a:t>
            </a:r>
            <a:r>
              <a:rPr sz="3000" spc="-45" dirty="0">
                <a:solidFill>
                  <a:srgbClr val="171717"/>
                </a:solidFill>
                <a:latin typeface="Trebuchet MS"/>
                <a:cs typeface="Trebuchet MS"/>
              </a:rPr>
              <a:t>our </a:t>
            </a:r>
            <a:r>
              <a:rPr sz="3000" spc="90" dirty="0">
                <a:solidFill>
                  <a:srgbClr val="171717"/>
                </a:solidFill>
                <a:latin typeface="Trebuchet MS"/>
                <a:cs typeface="Trebuchet MS"/>
              </a:rPr>
              <a:t>changing</a:t>
            </a:r>
            <a:r>
              <a:rPr sz="3000" spc="-530" dirty="0">
                <a:solidFill>
                  <a:srgbClr val="171717"/>
                </a:solidFill>
                <a:latin typeface="Trebuchet MS"/>
                <a:cs typeface="Trebuchet MS"/>
              </a:rPr>
              <a:t> </a:t>
            </a:r>
            <a:r>
              <a:rPr sz="3000" spc="20" dirty="0">
                <a:solidFill>
                  <a:srgbClr val="171717"/>
                </a:solidFill>
                <a:latin typeface="Trebuchet MS"/>
                <a:cs typeface="Trebuchet MS"/>
              </a:rPr>
              <a:t>world</a:t>
            </a:r>
            <a:endParaRPr sz="3000" dirty="0">
              <a:latin typeface="Trebuchet MS"/>
              <a:cs typeface="Trebuchet M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F5F5F5"/>
          </a:solidFill>
        </p:spPr>
        <p:txBody>
          <a:bodyPr wrap="square" lIns="0" tIns="0" rIns="0" bIns="0" rtlCol="0"/>
          <a:lstStyle/>
          <a:p>
            <a:endParaRPr/>
          </a:p>
        </p:txBody>
      </p:sp>
      <p:sp>
        <p:nvSpPr>
          <p:cNvPr id="3" name="object 3"/>
          <p:cNvSpPr txBox="1">
            <a:spLocks noGrp="1"/>
          </p:cNvSpPr>
          <p:nvPr>
            <p:ph type="title"/>
          </p:nvPr>
        </p:nvSpPr>
        <p:spPr>
          <a:xfrm>
            <a:off x="1016000" y="990663"/>
            <a:ext cx="9340215" cy="1016000"/>
          </a:xfrm>
          <a:prstGeom prst="rect">
            <a:avLst/>
          </a:prstGeom>
        </p:spPr>
        <p:txBody>
          <a:bodyPr vert="horz" wrap="square" lIns="0" tIns="12700" rIns="0" bIns="0" rtlCol="0">
            <a:spAutoFit/>
          </a:bodyPr>
          <a:lstStyle/>
          <a:p>
            <a:pPr marL="12700">
              <a:lnSpc>
                <a:spcPct val="100000"/>
              </a:lnSpc>
              <a:spcBef>
                <a:spcPts val="100"/>
              </a:spcBef>
            </a:pPr>
            <a:r>
              <a:rPr spc="-844" dirty="0">
                <a:solidFill>
                  <a:srgbClr val="171717"/>
                </a:solidFill>
              </a:rPr>
              <a:t>ORIGIN </a:t>
            </a:r>
            <a:r>
              <a:rPr spc="-360" dirty="0"/>
              <a:t>AND</a:t>
            </a:r>
            <a:r>
              <a:rPr spc="-40" dirty="0"/>
              <a:t> </a:t>
            </a:r>
            <a:r>
              <a:rPr spc="-390" dirty="0">
                <a:solidFill>
                  <a:srgbClr val="171717"/>
                </a:solidFill>
              </a:rPr>
              <a:t>CONCEPT</a:t>
            </a:r>
          </a:p>
        </p:txBody>
      </p:sp>
      <p:sp>
        <p:nvSpPr>
          <p:cNvPr id="4" name="object 4"/>
          <p:cNvSpPr txBox="1"/>
          <p:nvPr/>
        </p:nvSpPr>
        <p:spPr>
          <a:xfrm>
            <a:off x="1016000" y="2264144"/>
            <a:ext cx="12404725" cy="1016000"/>
          </a:xfrm>
          <a:prstGeom prst="rect">
            <a:avLst/>
          </a:prstGeom>
        </p:spPr>
        <p:txBody>
          <a:bodyPr vert="horz" wrap="square" lIns="0" tIns="12700" rIns="0" bIns="0" rtlCol="0">
            <a:spAutoFit/>
          </a:bodyPr>
          <a:lstStyle/>
          <a:p>
            <a:pPr marL="12700" marR="5080">
              <a:lnSpc>
                <a:spcPct val="116100"/>
              </a:lnSpc>
              <a:spcBef>
                <a:spcPts val="100"/>
              </a:spcBef>
            </a:pPr>
            <a:r>
              <a:rPr sz="2800" b="1" spc="-250" dirty="0">
                <a:solidFill>
                  <a:srgbClr val="171717"/>
                </a:solidFill>
                <a:latin typeface="Trebuchet MS"/>
                <a:cs typeface="Trebuchet MS"/>
              </a:rPr>
              <a:t>“I</a:t>
            </a:r>
            <a:r>
              <a:rPr sz="2800" b="1" spc="-100" dirty="0">
                <a:solidFill>
                  <a:srgbClr val="171717"/>
                </a:solidFill>
                <a:latin typeface="Trebuchet MS"/>
                <a:cs typeface="Trebuchet MS"/>
              </a:rPr>
              <a:t> </a:t>
            </a:r>
            <a:r>
              <a:rPr sz="2800" b="1" spc="90" dirty="0">
                <a:solidFill>
                  <a:srgbClr val="171717"/>
                </a:solidFill>
                <a:latin typeface="Trebuchet MS"/>
                <a:cs typeface="Trebuchet MS"/>
              </a:rPr>
              <a:t>want</a:t>
            </a:r>
            <a:r>
              <a:rPr sz="2800" b="1" spc="-95" dirty="0">
                <a:solidFill>
                  <a:srgbClr val="171717"/>
                </a:solidFill>
                <a:latin typeface="Trebuchet MS"/>
                <a:cs typeface="Trebuchet MS"/>
              </a:rPr>
              <a:t> </a:t>
            </a:r>
            <a:r>
              <a:rPr sz="2800" b="1" spc="-30" dirty="0">
                <a:solidFill>
                  <a:srgbClr val="171717"/>
                </a:solidFill>
                <a:latin typeface="Trebuchet MS"/>
                <a:cs typeface="Trebuchet MS"/>
              </a:rPr>
              <a:t>to</a:t>
            </a:r>
            <a:r>
              <a:rPr sz="2800" b="1" spc="-95" dirty="0">
                <a:solidFill>
                  <a:srgbClr val="171717"/>
                </a:solidFill>
                <a:latin typeface="Trebuchet MS"/>
                <a:cs typeface="Trebuchet MS"/>
              </a:rPr>
              <a:t> </a:t>
            </a:r>
            <a:r>
              <a:rPr sz="2800" b="1" spc="-45" dirty="0">
                <a:solidFill>
                  <a:srgbClr val="171717"/>
                </a:solidFill>
                <a:latin typeface="Trebuchet MS"/>
                <a:cs typeface="Trebuchet MS"/>
              </a:rPr>
              <a:t>create</a:t>
            </a:r>
            <a:r>
              <a:rPr sz="2800" b="1" spc="-95" dirty="0">
                <a:solidFill>
                  <a:srgbClr val="171717"/>
                </a:solidFill>
                <a:latin typeface="Trebuchet MS"/>
                <a:cs typeface="Trebuchet MS"/>
              </a:rPr>
              <a:t> </a:t>
            </a:r>
            <a:r>
              <a:rPr sz="2800" b="1" spc="105" dirty="0">
                <a:solidFill>
                  <a:srgbClr val="171717"/>
                </a:solidFill>
                <a:latin typeface="Trebuchet MS"/>
                <a:cs typeface="Trebuchet MS"/>
              </a:rPr>
              <a:t>an</a:t>
            </a:r>
            <a:r>
              <a:rPr sz="2800" b="1" spc="-100" dirty="0">
                <a:solidFill>
                  <a:srgbClr val="171717"/>
                </a:solidFill>
                <a:latin typeface="Trebuchet MS"/>
                <a:cs typeface="Trebuchet MS"/>
              </a:rPr>
              <a:t> </a:t>
            </a:r>
            <a:r>
              <a:rPr sz="2800" b="1" spc="114" dirty="0">
                <a:solidFill>
                  <a:srgbClr val="171717"/>
                </a:solidFill>
                <a:latin typeface="Trebuchet MS"/>
                <a:cs typeface="Trebuchet MS"/>
              </a:rPr>
              <a:t>app</a:t>
            </a:r>
            <a:r>
              <a:rPr sz="2800" b="1" spc="-95" dirty="0">
                <a:solidFill>
                  <a:srgbClr val="171717"/>
                </a:solidFill>
                <a:latin typeface="Trebuchet MS"/>
                <a:cs typeface="Trebuchet MS"/>
              </a:rPr>
              <a:t> </a:t>
            </a:r>
            <a:r>
              <a:rPr sz="2800" b="1" dirty="0">
                <a:solidFill>
                  <a:srgbClr val="171717"/>
                </a:solidFill>
                <a:latin typeface="Trebuchet MS"/>
                <a:cs typeface="Trebuchet MS"/>
              </a:rPr>
              <a:t>that</a:t>
            </a:r>
            <a:r>
              <a:rPr sz="2800" b="1" spc="-95" dirty="0">
                <a:solidFill>
                  <a:srgbClr val="171717"/>
                </a:solidFill>
                <a:latin typeface="Trebuchet MS"/>
                <a:cs typeface="Trebuchet MS"/>
              </a:rPr>
              <a:t> </a:t>
            </a:r>
            <a:r>
              <a:rPr sz="2800" b="1" spc="70" dirty="0">
                <a:solidFill>
                  <a:srgbClr val="171717"/>
                </a:solidFill>
                <a:latin typeface="Trebuchet MS"/>
                <a:cs typeface="Trebuchet MS"/>
              </a:rPr>
              <a:t>allows</a:t>
            </a:r>
            <a:r>
              <a:rPr sz="2800" b="1" spc="-95" dirty="0">
                <a:solidFill>
                  <a:srgbClr val="171717"/>
                </a:solidFill>
                <a:latin typeface="Trebuchet MS"/>
                <a:cs typeface="Trebuchet MS"/>
              </a:rPr>
              <a:t> </a:t>
            </a:r>
            <a:r>
              <a:rPr sz="2800" b="1" spc="20" dirty="0">
                <a:solidFill>
                  <a:srgbClr val="171717"/>
                </a:solidFill>
                <a:latin typeface="Trebuchet MS"/>
                <a:cs typeface="Trebuchet MS"/>
              </a:rPr>
              <a:t>users</a:t>
            </a:r>
            <a:r>
              <a:rPr sz="2800" b="1" spc="-100" dirty="0">
                <a:solidFill>
                  <a:srgbClr val="171717"/>
                </a:solidFill>
                <a:latin typeface="Trebuchet MS"/>
                <a:cs typeface="Trebuchet MS"/>
              </a:rPr>
              <a:t> </a:t>
            </a:r>
            <a:r>
              <a:rPr sz="2800" b="1" spc="-30" dirty="0">
                <a:solidFill>
                  <a:srgbClr val="171717"/>
                </a:solidFill>
                <a:latin typeface="Trebuchet MS"/>
                <a:cs typeface="Trebuchet MS"/>
              </a:rPr>
              <a:t>to</a:t>
            </a:r>
            <a:r>
              <a:rPr sz="2800" b="1" spc="-95" dirty="0">
                <a:solidFill>
                  <a:srgbClr val="171717"/>
                </a:solidFill>
                <a:latin typeface="Trebuchet MS"/>
                <a:cs typeface="Trebuchet MS"/>
              </a:rPr>
              <a:t> </a:t>
            </a:r>
            <a:r>
              <a:rPr sz="2800" b="1" spc="50" dirty="0">
                <a:solidFill>
                  <a:srgbClr val="171717"/>
                </a:solidFill>
                <a:latin typeface="Trebuchet MS"/>
                <a:cs typeface="Trebuchet MS"/>
              </a:rPr>
              <a:t>stop</a:t>
            </a:r>
            <a:r>
              <a:rPr sz="2800" b="1" spc="-95" dirty="0">
                <a:solidFill>
                  <a:srgbClr val="171717"/>
                </a:solidFill>
                <a:latin typeface="Trebuchet MS"/>
                <a:cs typeface="Trebuchet MS"/>
              </a:rPr>
              <a:t> </a:t>
            </a:r>
            <a:r>
              <a:rPr sz="2800" b="1" spc="100" dirty="0">
                <a:solidFill>
                  <a:srgbClr val="171717"/>
                </a:solidFill>
                <a:latin typeface="Trebuchet MS"/>
                <a:cs typeface="Trebuchet MS"/>
              </a:rPr>
              <a:t>wasting</a:t>
            </a:r>
            <a:r>
              <a:rPr sz="2800" b="1" spc="-95" dirty="0">
                <a:solidFill>
                  <a:srgbClr val="171717"/>
                </a:solidFill>
                <a:latin typeface="Trebuchet MS"/>
                <a:cs typeface="Trebuchet MS"/>
              </a:rPr>
              <a:t> </a:t>
            </a:r>
            <a:r>
              <a:rPr sz="2800" b="1" spc="-60" dirty="0">
                <a:solidFill>
                  <a:srgbClr val="171717"/>
                </a:solidFill>
                <a:latin typeface="Trebuchet MS"/>
                <a:cs typeface="Trebuchet MS"/>
              </a:rPr>
              <a:t>time</a:t>
            </a:r>
            <a:r>
              <a:rPr sz="2800" b="1" spc="-100" dirty="0">
                <a:solidFill>
                  <a:srgbClr val="171717"/>
                </a:solidFill>
                <a:latin typeface="Trebuchet MS"/>
                <a:cs typeface="Trebuchet MS"/>
              </a:rPr>
              <a:t> </a:t>
            </a:r>
            <a:r>
              <a:rPr sz="2800" b="1" spc="60" dirty="0">
                <a:solidFill>
                  <a:srgbClr val="171717"/>
                </a:solidFill>
                <a:latin typeface="Trebuchet MS"/>
                <a:cs typeface="Trebuchet MS"/>
              </a:rPr>
              <a:t>organising  </a:t>
            </a:r>
            <a:r>
              <a:rPr sz="2800" b="1" spc="-95" dirty="0">
                <a:solidFill>
                  <a:srgbClr val="171717"/>
                </a:solidFill>
                <a:latin typeface="Trebuchet MS"/>
                <a:cs typeface="Trebuchet MS"/>
              </a:rPr>
              <a:t>their </a:t>
            </a:r>
            <a:r>
              <a:rPr sz="2800" b="1" spc="-25" dirty="0">
                <a:solidFill>
                  <a:srgbClr val="171717"/>
                </a:solidFill>
                <a:latin typeface="Trebuchet MS"/>
                <a:cs typeface="Trebuchet MS"/>
              </a:rPr>
              <a:t>income </a:t>
            </a:r>
            <a:r>
              <a:rPr sz="2800" b="1" spc="95" dirty="0">
                <a:solidFill>
                  <a:srgbClr val="171717"/>
                </a:solidFill>
                <a:latin typeface="Trebuchet MS"/>
                <a:cs typeface="Trebuchet MS"/>
              </a:rPr>
              <a:t>and </a:t>
            </a:r>
            <a:r>
              <a:rPr sz="2800" b="1" spc="-30" dirty="0">
                <a:solidFill>
                  <a:srgbClr val="171717"/>
                </a:solidFill>
                <a:latin typeface="Trebuchet MS"/>
                <a:cs typeface="Trebuchet MS"/>
              </a:rPr>
              <a:t>expenses?” </a:t>
            </a:r>
            <a:r>
              <a:rPr sz="2800" b="1" spc="15" dirty="0">
                <a:solidFill>
                  <a:srgbClr val="171717"/>
                </a:solidFill>
                <a:latin typeface="Trebuchet MS"/>
                <a:cs typeface="Trebuchet MS"/>
              </a:rPr>
              <a:t>Lupina </a:t>
            </a:r>
            <a:r>
              <a:rPr sz="2800" b="1" spc="-25" dirty="0">
                <a:solidFill>
                  <a:srgbClr val="171717"/>
                </a:solidFill>
                <a:latin typeface="Trebuchet MS"/>
                <a:cs typeface="Trebuchet MS"/>
              </a:rPr>
              <a:t>Fintech's</a:t>
            </a:r>
            <a:r>
              <a:rPr sz="2800" b="1" spc="-565" dirty="0">
                <a:solidFill>
                  <a:srgbClr val="171717"/>
                </a:solidFill>
                <a:latin typeface="Trebuchet MS"/>
                <a:cs typeface="Trebuchet MS"/>
              </a:rPr>
              <a:t> </a:t>
            </a:r>
            <a:r>
              <a:rPr sz="2800" b="1" spc="20" dirty="0">
                <a:solidFill>
                  <a:srgbClr val="171717"/>
                </a:solidFill>
                <a:latin typeface="Trebuchet MS"/>
                <a:cs typeface="Trebuchet MS"/>
              </a:rPr>
              <a:t>Co-Founder</a:t>
            </a:r>
            <a:endParaRPr sz="2800">
              <a:latin typeface="Trebuchet MS"/>
              <a:cs typeface="Trebuchet MS"/>
            </a:endParaRPr>
          </a:p>
        </p:txBody>
      </p:sp>
      <p:grpSp>
        <p:nvGrpSpPr>
          <p:cNvPr id="5" name="object 5"/>
          <p:cNvGrpSpPr/>
          <p:nvPr/>
        </p:nvGrpSpPr>
        <p:grpSpPr>
          <a:xfrm>
            <a:off x="1952247" y="4938186"/>
            <a:ext cx="6622415" cy="4328160"/>
            <a:chOff x="1952247" y="4938186"/>
            <a:chExt cx="6622415" cy="4328160"/>
          </a:xfrm>
        </p:grpSpPr>
        <p:sp>
          <p:nvSpPr>
            <p:cNvPr id="6" name="object 6"/>
            <p:cNvSpPr/>
            <p:nvPr/>
          </p:nvSpPr>
          <p:spPr>
            <a:xfrm>
              <a:off x="1952247" y="5404926"/>
              <a:ext cx="6622415" cy="3861435"/>
            </a:xfrm>
            <a:custGeom>
              <a:avLst/>
              <a:gdLst/>
              <a:ahLst/>
              <a:cxnLst/>
              <a:rect l="l" t="t" r="r" b="b"/>
              <a:pathLst>
                <a:path w="6622415" h="3861434">
                  <a:moveTo>
                    <a:pt x="6254667" y="3861041"/>
                  </a:moveTo>
                  <a:lnTo>
                    <a:pt x="367387" y="3861041"/>
                  </a:lnTo>
                  <a:lnTo>
                    <a:pt x="321394" y="3858161"/>
                  </a:lnTo>
                  <a:lnTo>
                    <a:pt x="277080" y="3849753"/>
                  </a:lnTo>
                  <a:lnTo>
                    <a:pt x="234794" y="3836168"/>
                  </a:lnTo>
                  <a:lnTo>
                    <a:pt x="194882" y="3817754"/>
                  </a:lnTo>
                  <a:lnTo>
                    <a:pt x="157694" y="3794861"/>
                  </a:lnTo>
                  <a:lnTo>
                    <a:pt x="123577" y="3767837"/>
                  </a:lnTo>
                  <a:lnTo>
                    <a:pt x="92880" y="3737033"/>
                  </a:lnTo>
                  <a:lnTo>
                    <a:pt x="65950" y="3702798"/>
                  </a:lnTo>
                  <a:lnTo>
                    <a:pt x="43136" y="3665480"/>
                  </a:lnTo>
                  <a:lnTo>
                    <a:pt x="24786" y="3625430"/>
                  </a:lnTo>
                  <a:lnTo>
                    <a:pt x="11248" y="3582997"/>
                  </a:lnTo>
                  <a:lnTo>
                    <a:pt x="2870" y="3538529"/>
                  </a:lnTo>
                  <a:lnTo>
                    <a:pt x="0" y="3492377"/>
                  </a:lnTo>
                  <a:lnTo>
                    <a:pt x="0" y="368660"/>
                  </a:lnTo>
                  <a:lnTo>
                    <a:pt x="2870" y="322508"/>
                  </a:lnTo>
                  <a:lnTo>
                    <a:pt x="11248" y="278040"/>
                  </a:lnTo>
                  <a:lnTo>
                    <a:pt x="24786" y="235607"/>
                  </a:lnTo>
                  <a:lnTo>
                    <a:pt x="43136" y="195557"/>
                  </a:lnTo>
                  <a:lnTo>
                    <a:pt x="65950" y="158240"/>
                  </a:lnTo>
                  <a:lnTo>
                    <a:pt x="92880" y="124005"/>
                  </a:lnTo>
                  <a:lnTo>
                    <a:pt x="123577" y="93201"/>
                  </a:lnTo>
                  <a:lnTo>
                    <a:pt x="157694" y="66178"/>
                  </a:lnTo>
                  <a:lnTo>
                    <a:pt x="194882" y="43286"/>
                  </a:lnTo>
                  <a:lnTo>
                    <a:pt x="234794" y="24872"/>
                  </a:lnTo>
                  <a:lnTo>
                    <a:pt x="277080" y="11287"/>
                  </a:lnTo>
                  <a:lnTo>
                    <a:pt x="321394" y="2880"/>
                  </a:lnTo>
                  <a:lnTo>
                    <a:pt x="367387" y="0"/>
                  </a:lnTo>
                  <a:lnTo>
                    <a:pt x="6254667" y="0"/>
                  </a:lnTo>
                  <a:lnTo>
                    <a:pt x="6300661" y="2880"/>
                  </a:lnTo>
                  <a:lnTo>
                    <a:pt x="6344974" y="11287"/>
                  </a:lnTo>
                  <a:lnTo>
                    <a:pt x="6387261" y="24872"/>
                  </a:lnTo>
                  <a:lnTo>
                    <a:pt x="6427173" y="43286"/>
                  </a:lnTo>
                  <a:lnTo>
                    <a:pt x="6464361" y="66178"/>
                  </a:lnTo>
                  <a:lnTo>
                    <a:pt x="6498478" y="93201"/>
                  </a:lnTo>
                  <a:lnTo>
                    <a:pt x="6529175" y="124005"/>
                  </a:lnTo>
                  <a:lnTo>
                    <a:pt x="6556105" y="158240"/>
                  </a:lnTo>
                  <a:lnTo>
                    <a:pt x="6578919" y="195557"/>
                  </a:lnTo>
                  <a:lnTo>
                    <a:pt x="6597269" y="235607"/>
                  </a:lnTo>
                  <a:lnTo>
                    <a:pt x="6610807" y="278040"/>
                  </a:lnTo>
                  <a:lnTo>
                    <a:pt x="6619185" y="322508"/>
                  </a:lnTo>
                  <a:lnTo>
                    <a:pt x="6622055" y="368660"/>
                  </a:lnTo>
                  <a:lnTo>
                    <a:pt x="6622055" y="3492377"/>
                  </a:lnTo>
                  <a:lnTo>
                    <a:pt x="6619185" y="3538529"/>
                  </a:lnTo>
                  <a:lnTo>
                    <a:pt x="6610807" y="3582997"/>
                  </a:lnTo>
                  <a:lnTo>
                    <a:pt x="6597269" y="3625430"/>
                  </a:lnTo>
                  <a:lnTo>
                    <a:pt x="6578919" y="3665480"/>
                  </a:lnTo>
                  <a:lnTo>
                    <a:pt x="6556105" y="3702798"/>
                  </a:lnTo>
                  <a:lnTo>
                    <a:pt x="6529175" y="3737033"/>
                  </a:lnTo>
                  <a:lnTo>
                    <a:pt x="6498478" y="3767837"/>
                  </a:lnTo>
                  <a:lnTo>
                    <a:pt x="6464361" y="3794861"/>
                  </a:lnTo>
                  <a:lnTo>
                    <a:pt x="6427173" y="3817754"/>
                  </a:lnTo>
                  <a:lnTo>
                    <a:pt x="6387261" y="3836168"/>
                  </a:lnTo>
                  <a:lnTo>
                    <a:pt x="6344974" y="3849753"/>
                  </a:lnTo>
                  <a:lnTo>
                    <a:pt x="6300661" y="3858161"/>
                  </a:lnTo>
                  <a:lnTo>
                    <a:pt x="6254667" y="3861041"/>
                  </a:lnTo>
                  <a:close/>
                </a:path>
              </a:pathLst>
            </a:custGeom>
            <a:solidFill>
              <a:srgbClr val="FFFFFF"/>
            </a:solidFill>
          </p:spPr>
          <p:txBody>
            <a:bodyPr wrap="square" lIns="0" tIns="0" rIns="0" bIns="0" rtlCol="0"/>
            <a:lstStyle/>
            <a:p>
              <a:endParaRPr/>
            </a:p>
          </p:txBody>
        </p:sp>
        <p:sp>
          <p:nvSpPr>
            <p:cNvPr id="7" name="object 7"/>
            <p:cNvSpPr/>
            <p:nvPr/>
          </p:nvSpPr>
          <p:spPr>
            <a:xfrm>
              <a:off x="4801179" y="4938186"/>
              <a:ext cx="933450" cy="933450"/>
            </a:xfrm>
            <a:custGeom>
              <a:avLst/>
              <a:gdLst/>
              <a:ahLst/>
              <a:cxnLst/>
              <a:rect l="l" t="t" r="r" b="b"/>
              <a:pathLst>
                <a:path w="933450" h="933450">
                  <a:moveTo>
                    <a:pt x="466724" y="933449"/>
                  </a:moveTo>
                  <a:lnTo>
                    <a:pt x="420978" y="931202"/>
                  </a:lnTo>
                  <a:lnTo>
                    <a:pt x="375670" y="924481"/>
                  </a:lnTo>
                  <a:lnTo>
                    <a:pt x="331242" y="913352"/>
                  </a:lnTo>
                  <a:lnTo>
                    <a:pt x="288116" y="897922"/>
                  </a:lnTo>
                  <a:lnTo>
                    <a:pt x="246712" y="878339"/>
                  </a:lnTo>
                  <a:lnTo>
                    <a:pt x="207425" y="854791"/>
                  </a:lnTo>
                  <a:lnTo>
                    <a:pt x="170637" y="827509"/>
                  </a:lnTo>
                  <a:lnTo>
                    <a:pt x="136700" y="796749"/>
                  </a:lnTo>
                  <a:lnTo>
                    <a:pt x="105941" y="762811"/>
                  </a:lnTo>
                  <a:lnTo>
                    <a:pt x="78657" y="726024"/>
                  </a:lnTo>
                  <a:lnTo>
                    <a:pt x="55110" y="686737"/>
                  </a:lnTo>
                  <a:lnTo>
                    <a:pt x="35527" y="645333"/>
                  </a:lnTo>
                  <a:lnTo>
                    <a:pt x="20096" y="602207"/>
                  </a:lnTo>
                  <a:lnTo>
                    <a:pt x="8967" y="557779"/>
                  </a:lnTo>
                  <a:lnTo>
                    <a:pt x="2247" y="512471"/>
                  </a:lnTo>
                  <a:lnTo>
                    <a:pt x="0" y="466724"/>
                  </a:lnTo>
                  <a:lnTo>
                    <a:pt x="140" y="455267"/>
                  </a:lnTo>
                  <a:lnTo>
                    <a:pt x="3510" y="409589"/>
                  </a:lnTo>
                  <a:lnTo>
                    <a:pt x="11340" y="364461"/>
                  </a:lnTo>
                  <a:lnTo>
                    <a:pt x="23557" y="320319"/>
                  </a:lnTo>
                  <a:lnTo>
                    <a:pt x="40041" y="277585"/>
                  </a:lnTo>
                  <a:lnTo>
                    <a:pt x="60635" y="236674"/>
                  </a:lnTo>
                  <a:lnTo>
                    <a:pt x="85139" y="197978"/>
                  </a:lnTo>
                  <a:lnTo>
                    <a:pt x="113318" y="161870"/>
                  </a:lnTo>
                  <a:lnTo>
                    <a:pt x="144901" y="128698"/>
                  </a:lnTo>
                  <a:lnTo>
                    <a:pt x="179583" y="98781"/>
                  </a:lnTo>
                  <a:lnTo>
                    <a:pt x="217030" y="72408"/>
                  </a:lnTo>
                  <a:lnTo>
                    <a:pt x="256883" y="49833"/>
                  </a:lnTo>
                  <a:lnTo>
                    <a:pt x="298756" y="31272"/>
                  </a:lnTo>
                  <a:lnTo>
                    <a:pt x="342246" y="16905"/>
                  </a:lnTo>
                  <a:lnTo>
                    <a:pt x="386935" y="6870"/>
                  </a:lnTo>
                  <a:lnTo>
                    <a:pt x="432394" y="1264"/>
                  </a:lnTo>
                  <a:lnTo>
                    <a:pt x="466724" y="0"/>
                  </a:lnTo>
                  <a:lnTo>
                    <a:pt x="478182" y="140"/>
                  </a:lnTo>
                  <a:lnTo>
                    <a:pt x="523860" y="3510"/>
                  </a:lnTo>
                  <a:lnTo>
                    <a:pt x="568988" y="11340"/>
                  </a:lnTo>
                  <a:lnTo>
                    <a:pt x="613130" y="23557"/>
                  </a:lnTo>
                  <a:lnTo>
                    <a:pt x="655864" y="40041"/>
                  </a:lnTo>
                  <a:lnTo>
                    <a:pt x="696775" y="60635"/>
                  </a:lnTo>
                  <a:lnTo>
                    <a:pt x="735471" y="85139"/>
                  </a:lnTo>
                  <a:lnTo>
                    <a:pt x="771579" y="113318"/>
                  </a:lnTo>
                  <a:lnTo>
                    <a:pt x="804751" y="144901"/>
                  </a:lnTo>
                  <a:lnTo>
                    <a:pt x="834668" y="179583"/>
                  </a:lnTo>
                  <a:lnTo>
                    <a:pt x="861040" y="217030"/>
                  </a:lnTo>
                  <a:lnTo>
                    <a:pt x="883616" y="256883"/>
                  </a:lnTo>
                  <a:lnTo>
                    <a:pt x="902177" y="298756"/>
                  </a:lnTo>
                  <a:lnTo>
                    <a:pt x="916544" y="342246"/>
                  </a:lnTo>
                  <a:lnTo>
                    <a:pt x="926579" y="386935"/>
                  </a:lnTo>
                  <a:lnTo>
                    <a:pt x="932185" y="432394"/>
                  </a:lnTo>
                  <a:lnTo>
                    <a:pt x="933449" y="466724"/>
                  </a:lnTo>
                  <a:lnTo>
                    <a:pt x="933309" y="478182"/>
                  </a:lnTo>
                  <a:lnTo>
                    <a:pt x="929939" y="523860"/>
                  </a:lnTo>
                  <a:lnTo>
                    <a:pt x="922108" y="568988"/>
                  </a:lnTo>
                  <a:lnTo>
                    <a:pt x="909892" y="613130"/>
                  </a:lnTo>
                  <a:lnTo>
                    <a:pt x="893407" y="655864"/>
                  </a:lnTo>
                  <a:lnTo>
                    <a:pt x="872814" y="696775"/>
                  </a:lnTo>
                  <a:lnTo>
                    <a:pt x="848309" y="735471"/>
                  </a:lnTo>
                  <a:lnTo>
                    <a:pt x="820131" y="771579"/>
                  </a:lnTo>
                  <a:lnTo>
                    <a:pt x="788548" y="804751"/>
                  </a:lnTo>
                  <a:lnTo>
                    <a:pt x="753865" y="834668"/>
                  </a:lnTo>
                  <a:lnTo>
                    <a:pt x="716419" y="861040"/>
                  </a:lnTo>
                  <a:lnTo>
                    <a:pt x="676566" y="883616"/>
                  </a:lnTo>
                  <a:lnTo>
                    <a:pt x="634693" y="902177"/>
                  </a:lnTo>
                  <a:lnTo>
                    <a:pt x="591203" y="916544"/>
                  </a:lnTo>
                  <a:lnTo>
                    <a:pt x="546514" y="926579"/>
                  </a:lnTo>
                  <a:lnTo>
                    <a:pt x="501055" y="932185"/>
                  </a:lnTo>
                  <a:lnTo>
                    <a:pt x="466724" y="933449"/>
                  </a:lnTo>
                  <a:close/>
                </a:path>
              </a:pathLst>
            </a:custGeom>
            <a:solidFill>
              <a:srgbClr val="FBAF03"/>
            </a:solidFill>
          </p:spPr>
          <p:txBody>
            <a:bodyPr wrap="square" lIns="0" tIns="0" rIns="0" bIns="0" rtlCol="0"/>
            <a:lstStyle/>
            <a:p>
              <a:endParaRPr/>
            </a:p>
          </p:txBody>
        </p:sp>
        <p:sp>
          <p:nvSpPr>
            <p:cNvPr id="8" name="object 8"/>
            <p:cNvSpPr/>
            <p:nvPr/>
          </p:nvSpPr>
          <p:spPr>
            <a:xfrm>
              <a:off x="5137786" y="5234199"/>
              <a:ext cx="257175" cy="342900"/>
            </a:xfrm>
            <a:custGeom>
              <a:avLst/>
              <a:gdLst/>
              <a:ahLst/>
              <a:cxnLst/>
              <a:rect l="l" t="t" r="r" b="b"/>
              <a:pathLst>
                <a:path w="257175" h="342900">
                  <a:moveTo>
                    <a:pt x="78616" y="114299"/>
                  </a:moveTo>
                  <a:lnTo>
                    <a:pt x="48132" y="114299"/>
                  </a:lnTo>
                  <a:lnTo>
                    <a:pt x="48132" y="81642"/>
                  </a:lnTo>
                  <a:lnTo>
                    <a:pt x="54439" y="49873"/>
                  </a:lnTo>
                  <a:lnTo>
                    <a:pt x="71637" y="23921"/>
                  </a:lnTo>
                  <a:lnTo>
                    <a:pt x="97137" y="6419"/>
                  </a:lnTo>
                  <a:lnTo>
                    <a:pt x="128352" y="0"/>
                  </a:lnTo>
                  <a:lnTo>
                    <a:pt x="159568" y="6419"/>
                  </a:lnTo>
                  <a:lnTo>
                    <a:pt x="185068" y="23921"/>
                  </a:lnTo>
                  <a:lnTo>
                    <a:pt x="189775" y="31024"/>
                  </a:lnTo>
                  <a:lnTo>
                    <a:pt x="128352" y="31024"/>
                  </a:lnTo>
                  <a:lnTo>
                    <a:pt x="109007" y="35006"/>
                  </a:lnTo>
                  <a:lnTo>
                    <a:pt x="93196" y="45862"/>
                  </a:lnTo>
                  <a:lnTo>
                    <a:pt x="82529" y="61954"/>
                  </a:lnTo>
                  <a:lnTo>
                    <a:pt x="78616" y="81642"/>
                  </a:lnTo>
                  <a:lnTo>
                    <a:pt x="78616" y="114299"/>
                  </a:lnTo>
                  <a:close/>
                </a:path>
                <a:path w="257175" h="342900">
                  <a:moveTo>
                    <a:pt x="208573" y="114299"/>
                  </a:moveTo>
                  <a:lnTo>
                    <a:pt x="178089" y="114299"/>
                  </a:lnTo>
                  <a:lnTo>
                    <a:pt x="178089" y="81642"/>
                  </a:lnTo>
                  <a:lnTo>
                    <a:pt x="174176" y="61954"/>
                  </a:lnTo>
                  <a:lnTo>
                    <a:pt x="163509" y="45862"/>
                  </a:lnTo>
                  <a:lnTo>
                    <a:pt x="147698" y="35006"/>
                  </a:lnTo>
                  <a:lnTo>
                    <a:pt x="128352" y="31024"/>
                  </a:lnTo>
                  <a:lnTo>
                    <a:pt x="189775" y="31024"/>
                  </a:lnTo>
                  <a:lnTo>
                    <a:pt x="202266" y="49873"/>
                  </a:lnTo>
                  <a:lnTo>
                    <a:pt x="208573" y="81642"/>
                  </a:lnTo>
                  <a:lnTo>
                    <a:pt x="208573" y="114299"/>
                  </a:lnTo>
                  <a:close/>
                </a:path>
                <a:path w="257175" h="342900">
                  <a:moveTo>
                    <a:pt x="224617" y="342899"/>
                  </a:moveTo>
                  <a:lnTo>
                    <a:pt x="32088" y="342899"/>
                  </a:lnTo>
                  <a:lnTo>
                    <a:pt x="19595" y="340334"/>
                  </a:lnTo>
                  <a:lnTo>
                    <a:pt x="9395" y="333337"/>
                  </a:lnTo>
                  <a:lnTo>
                    <a:pt x="2520" y="322957"/>
                  </a:lnTo>
                  <a:lnTo>
                    <a:pt x="0" y="310242"/>
                  </a:lnTo>
                  <a:lnTo>
                    <a:pt x="0" y="146957"/>
                  </a:lnTo>
                  <a:lnTo>
                    <a:pt x="2520" y="134242"/>
                  </a:lnTo>
                  <a:lnTo>
                    <a:pt x="9395" y="123862"/>
                  </a:lnTo>
                  <a:lnTo>
                    <a:pt x="19595" y="116865"/>
                  </a:lnTo>
                  <a:lnTo>
                    <a:pt x="32088" y="114299"/>
                  </a:lnTo>
                  <a:lnTo>
                    <a:pt x="224617" y="114299"/>
                  </a:lnTo>
                  <a:lnTo>
                    <a:pt x="237110" y="116865"/>
                  </a:lnTo>
                  <a:lnTo>
                    <a:pt x="247310" y="123862"/>
                  </a:lnTo>
                  <a:lnTo>
                    <a:pt x="254185" y="134242"/>
                  </a:lnTo>
                  <a:lnTo>
                    <a:pt x="256705" y="146957"/>
                  </a:lnTo>
                  <a:lnTo>
                    <a:pt x="256705" y="195942"/>
                  </a:lnTo>
                  <a:lnTo>
                    <a:pt x="128352" y="195942"/>
                  </a:lnTo>
                  <a:lnTo>
                    <a:pt x="115859" y="198508"/>
                  </a:lnTo>
                  <a:lnTo>
                    <a:pt x="105660" y="205505"/>
                  </a:lnTo>
                  <a:lnTo>
                    <a:pt x="98785" y="215885"/>
                  </a:lnTo>
                  <a:lnTo>
                    <a:pt x="96264" y="228599"/>
                  </a:lnTo>
                  <a:lnTo>
                    <a:pt x="98785" y="241314"/>
                  </a:lnTo>
                  <a:lnTo>
                    <a:pt x="105660" y="251694"/>
                  </a:lnTo>
                  <a:lnTo>
                    <a:pt x="115859" y="258691"/>
                  </a:lnTo>
                  <a:lnTo>
                    <a:pt x="128352" y="261256"/>
                  </a:lnTo>
                  <a:lnTo>
                    <a:pt x="256705" y="261256"/>
                  </a:lnTo>
                  <a:lnTo>
                    <a:pt x="256705" y="310242"/>
                  </a:lnTo>
                  <a:lnTo>
                    <a:pt x="254185" y="322957"/>
                  </a:lnTo>
                  <a:lnTo>
                    <a:pt x="247310" y="333337"/>
                  </a:lnTo>
                  <a:lnTo>
                    <a:pt x="237110" y="340334"/>
                  </a:lnTo>
                  <a:lnTo>
                    <a:pt x="224617" y="342899"/>
                  </a:lnTo>
                  <a:close/>
                </a:path>
                <a:path w="257175" h="342900">
                  <a:moveTo>
                    <a:pt x="256705" y="261256"/>
                  </a:moveTo>
                  <a:lnTo>
                    <a:pt x="128352" y="261256"/>
                  </a:lnTo>
                  <a:lnTo>
                    <a:pt x="140846" y="258691"/>
                  </a:lnTo>
                  <a:lnTo>
                    <a:pt x="151045" y="251694"/>
                  </a:lnTo>
                  <a:lnTo>
                    <a:pt x="157920" y="241314"/>
                  </a:lnTo>
                  <a:lnTo>
                    <a:pt x="160441" y="228599"/>
                  </a:lnTo>
                  <a:lnTo>
                    <a:pt x="157920" y="215885"/>
                  </a:lnTo>
                  <a:lnTo>
                    <a:pt x="151045" y="205505"/>
                  </a:lnTo>
                  <a:lnTo>
                    <a:pt x="140846" y="198508"/>
                  </a:lnTo>
                  <a:lnTo>
                    <a:pt x="128352" y="195942"/>
                  </a:lnTo>
                  <a:lnTo>
                    <a:pt x="256705" y="195942"/>
                  </a:lnTo>
                  <a:lnTo>
                    <a:pt x="256705" y="261256"/>
                  </a:lnTo>
                  <a:close/>
                </a:path>
              </a:pathLst>
            </a:custGeom>
            <a:solidFill>
              <a:srgbClr val="FEFFFD"/>
            </a:solidFill>
          </p:spPr>
          <p:txBody>
            <a:bodyPr wrap="square" lIns="0" tIns="0" rIns="0" bIns="0" rtlCol="0"/>
            <a:lstStyle/>
            <a:p>
              <a:endParaRPr/>
            </a:p>
          </p:txBody>
        </p:sp>
      </p:grpSp>
      <p:grpSp>
        <p:nvGrpSpPr>
          <p:cNvPr id="9" name="object 9"/>
          <p:cNvGrpSpPr/>
          <p:nvPr/>
        </p:nvGrpSpPr>
        <p:grpSpPr>
          <a:xfrm>
            <a:off x="9704435" y="4938186"/>
            <a:ext cx="6622415" cy="4328160"/>
            <a:chOff x="9704435" y="4938186"/>
            <a:chExt cx="6622415" cy="4328160"/>
          </a:xfrm>
        </p:grpSpPr>
        <p:sp>
          <p:nvSpPr>
            <p:cNvPr id="10" name="object 10"/>
            <p:cNvSpPr/>
            <p:nvPr/>
          </p:nvSpPr>
          <p:spPr>
            <a:xfrm>
              <a:off x="9704435" y="5404926"/>
              <a:ext cx="6622415" cy="3861435"/>
            </a:xfrm>
            <a:custGeom>
              <a:avLst/>
              <a:gdLst/>
              <a:ahLst/>
              <a:cxnLst/>
              <a:rect l="l" t="t" r="r" b="b"/>
              <a:pathLst>
                <a:path w="6622415" h="3861434">
                  <a:moveTo>
                    <a:pt x="6254667" y="3861041"/>
                  </a:moveTo>
                  <a:lnTo>
                    <a:pt x="367387" y="3861041"/>
                  </a:lnTo>
                  <a:lnTo>
                    <a:pt x="321394" y="3858161"/>
                  </a:lnTo>
                  <a:lnTo>
                    <a:pt x="277080" y="3849753"/>
                  </a:lnTo>
                  <a:lnTo>
                    <a:pt x="234794" y="3836168"/>
                  </a:lnTo>
                  <a:lnTo>
                    <a:pt x="194882" y="3817754"/>
                  </a:lnTo>
                  <a:lnTo>
                    <a:pt x="157694" y="3794861"/>
                  </a:lnTo>
                  <a:lnTo>
                    <a:pt x="123577" y="3767837"/>
                  </a:lnTo>
                  <a:lnTo>
                    <a:pt x="92880" y="3737033"/>
                  </a:lnTo>
                  <a:lnTo>
                    <a:pt x="65950" y="3702798"/>
                  </a:lnTo>
                  <a:lnTo>
                    <a:pt x="43136" y="3665480"/>
                  </a:lnTo>
                  <a:lnTo>
                    <a:pt x="24786" y="3625430"/>
                  </a:lnTo>
                  <a:lnTo>
                    <a:pt x="11248" y="3582997"/>
                  </a:lnTo>
                  <a:lnTo>
                    <a:pt x="2870" y="3538529"/>
                  </a:lnTo>
                  <a:lnTo>
                    <a:pt x="0" y="3492377"/>
                  </a:lnTo>
                  <a:lnTo>
                    <a:pt x="0" y="368660"/>
                  </a:lnTo>
                  <a:lnTo>
                    <a:pt x="2870" y="322508"/>
                  </a:lnTo>
                  <a:lnTo>
                    <a:pt x="11248" y="278040"/>
                  </a:lnTo>
                  <a:lnTo>
                    <a:pt x="24786" y="235607"/>
                  </a:lnTo>
                  <a:lnTo>
                    <a:pt x="43136" y="195557"/>
                  </a:lnTo>
                  <a:lnTo>
                    <a:pt x="65950" y="158240"/>
                  </a:lnTo>
                  <a:lnTo>
                    <a:pt x="92880" y="124005"/>
                  </a:lnTo>
                  <a:lnTo>
                    <a:pt x="123577" y="93201"/>
                  </a:lnTo>
                  <a:lnTo>
                    <a:pt x="157694" y="66178"/>
                  </a:lnTo>
                  <a:lnTo>
                    <a:pt x="194882" y="43286"/>
                  </a:lnTo>
                  <a:lnTo>
                    <a:pt x="234794" y="24872"/>
                  </a:lnTo>
                  <a:lnTo>
                    <a:pt x="277080" y="11287"/>
                  </a:lnTo>
                  <a:lnTo>
                    <a:pt x="321394" y="2880"/>
                  </a:lnTo>
                  <a:lnTo>
                    <a:pt x="367387" y="0"/>
                  </a:lnTo>
                  <a:lnTo>
                    <a:pt x="6254667" y="0"/>
                  </a:lnTo>
                  <a:lnTo>
                    <a:pt x="6300661" y="2880"/>
                  </a:lnTo>
                  <a:lnTo>
                    <a:pt x="6344974" y="11287"/>
                  </a:lnTo>
                  <a:lnTo>
                    <a:pt x="6387261" y="24872"/>
                  </a:lnTo>
                  <a:lnTo>
                    <a:pt x="6427173" y="43286"/>
                  </a:lnTo>
                  <a:lnTo>
                    <a:pt x="6464361" y="66178"/>
                  </a:lnTo>
                  <a:lnTo>
                    <a:pt x="6498478" y="93201"/>
                  </a:lnTo>
                  <a:lnTo>
                    <a:pt x="6529175" y="124005"/>
                  </a:lnTo>
                  <a:lnTo>
                    <a:pt x="6556105" y="158240"/>
                  </a:lnTo>
                  <a:lnTo>
                    <a:pt x="6578919" y="195557"/>
                  </a:lnTo>
                  <a:lnTo>
                    <a:pt x="6597269" y="235607"/>
                  </a:lnTo>
                  <a:lnTo>
                    <a:pt x="6610807" y="278040"/>
                  </a:lnTo>
                  <a:lnTo>
                    <a:pt x="6619185" y="322508"/>
                  </a:lnTo>
                  <a:lnTo>
                    <a:pt x="6622055" y="368660"/>
                  </a:lnTo>
                  <a:lnTo>
                    <a:pt x="6622055" y="3492377"/>
                  </a:lnTo>
                  <a:lnTo>
                    <a:pt x="6619185" y="3538529"/>
                  </a:lnTo>
                  <a:lnTo>
                    <a:pt x="6610807" y="3582997"/>
                  </a:lnTo>
                  <a:lnTo>
                    <a:pt x="6597269" y="3625430"/>
                  </a:lnTo>
                  <a:lnTo>
                    <a:pt x="6578919" y="3665480"/>
                  </a:lnTo>
                  <a:lnTo>
                    <a:pt x="6556105" y="3702798"/>
                  </a:lnTo>
                  <a:lnTo>
                    <a:pt x="6529175" y="3737033"/>
                  </a:lnTo>
                  <a:lnTo>
                    <a:pt x="6498478" y="3767837"/>
                  </a:lnTo>
                  <a:lnTo>
                    <a:pt x="6464361" y="3794861"/>
                  </a:lnTo>
                  <a:lnTo>
                    <a:pt x="6427173" y="3817754"/>
                  </a:lnTo>
                  <a:lnTo>
                    <a:pt x="6387261" y="3836168"/>
                  </a:lnTo>
                  <a:lnTo>
                    <a:pt x="6344974" y="3849753"/>
                  </a:lnTo>
                  <a:lnTo>
                    <a:pt x="6300661" y="3858161"/>
                  </a:lnTo>
                  <a:lnTo>
                    <a:pt x="6254667" y="3861041"/>
                  </a:lnTo>
                  <a:close/>
                </a:path>
              </a:pathLst>
            </a:custGeom>
            <a:solidFill>
              <a:srgbClr val="FFFFFF"/>
            </a:solidFill>
          </p:spPr>
          <p:txBody>
            <a:bodyPr wrap="square" lIns="0" tIns="0" rIns="0" bIns="0" rtlCol="0"/>
            <a:lstStyle/>
            <a:p>
              <a:endParaRPr/>
            </a:p>
          </p:txBody>
        </p:sp>
        <p:sp>
          <p:nvSpPr>
            <p:cNvPr id="11" name="object 11"/>
            <p:cNvSpPr/>
            <p:nvPr/>
          </p:nvSpPr>
          <p:spPr>
            <a:xfrm>
              <a:off x="12553370" y="4938186"/>
              <a:ext cx="933450" cy="933450"/>
            </a:xfrm>
            <a:custGeom>
              <a:avLst/>
              <a:gdLst/>
              <a:ahLst/>
              <a:cxnLst/>
              <a:rect l="l" t="t" r="r" b="b"/>
              <a:pathLst>
                <a:path w="933450" h="933450">
                  <a:moveTo>
                    <a:pt x="466724" y="933449"/>
                  </a:moveTo>
                  <a:lnTo>
                    <a:pt x="420978" y="931202"/>
                  </a:lnTo>
                  <a:lnTo>
                    <a:pt x="375670" y="924481"/>
                  </a:lnTo>
                  <a:lnTo>
                    <a:pt x="331242" y="913352"/>
                  </a:lnTo>
                  <a:lnTo>
                    <a:pt x="288116" y="897922"/>
                  </a:lnTo>
                  <a:lnTo>
                    <a:pt x="246712" y="878339"/>
                  </a:lnTo>
                  <a:lnTo>
                    <a:pt x="207425" y="854791"/>
                  </a:lnTo>
                  <a:lnTo>
                    <a:pt x="170637" y="827509"/>
                  </a:lnTo>
                  <a:lnTo>
                    <a:pt x="136700" y="796749"/>
                  </a:lnTo>
                  <a:lnTo>
                    <a:pt x="105941" y="762811"/>
                  </a:lnTo>
                  <a:lnTo>
                    <a:pt x="78657" y="726024"/>
                  </a:lnTo>
                  <a:lnTo>
                    <a:pt x="55110" y="686737"/>
                  </a:lnTo>
                  <a:lnTo>
                    <a:pt x="35527" y="645333"/>
                  </a:lnTo>
                  <a:lnTo>
                    <a:pt x="20096" y="602207"/>
                  </a:lnTo>
                  <a:lnTo>
                    <a:pt x="8967" y="557779"/>
                  </a:lnTo>
                  <a:lnTo>
                    <a:pt x="2247" y="512471"/>
                  </a:lnTo>
                  <a:lnTo>
                    <a:pt x="0" y="466724"/>
                  </a:lnTo>
                  <a:lnTo>
                    <a:pt x="140" y="455267"/>
                  </a:lnTo>
                  <a:lnTo>
                    <a:pt x="3510" y="409589"/>
                  </a:lnTo>
                  <a:lnTo>
                    <a:pt x="11340" y="364461"/>
                  </a:lnTo>
                  <a:lnTo>
                    <a:pt x="23557" y="320319"/>
                  </a:lnTo>
                  <a:lnTo>
                    <a:pt x="40041" y="277585"/>
                  </a:lnTo>
                  <a:lnTo>
                    <a:pt x="60635" y="236674"/>
                  </a:lnTo>
                  <a:lnTo>
                    <a:pt x="85139" y="197978"/>
                  </a:lnTo>
                  <a:lnTo>
                    <a:pt x="113318" y="161870"/>
                  </a:lnTo>
                  <a:lnTo>
                    <a:pt x="144901" y="128698"/>
                  </a:lnTo>
                  <a:lnTo>
                    <a:pt x="179583" y="98781"/>
                  </a:lnTo>
                  <a:lnTo>
                    <a:pt x="217030" y="72408"/>
                  </a:lnTo>
                  <a:lnTo>
                    <a:pt x="256883" y="49833"/>
                  </a:lnTo>
                  <a:lnTo>
                    <a:pt x="298756" y="31272"/>
                  </a:lnTo>
                  <a:lnTo>
                    <a:pt x="342246" y="16905"/>
                  </a:lnTo>
                  <a:lnTo>
                    <a:pt x="386935" y="6870"/>
                  </a:lnTo>
                  <a:lnTo>
                    <a:pt x="432394" y="1264"/>
                  </a:lnTo>
                  <a:lnTo>
                    <a:pt x="466724" y="0"/>
                  </a:lnTo>
                  <a:lnTo>
                    <a:pt x="478182" y="140"/>
                  </a:lnTo>
                  <a:lnTo>
                    <a:pt x="523860" y="3510"/>
                  </a:lnTo>
                  <a:lnTo>
                    <a:pt x="568988" y="11340"/>
                  </a:lnTo>
                  <a:lnTo>
                    <a:pt x="613130" y="23557"/>
                  </a:lnTo>
                  <a:lnTo>
                    <a:pt x="655864" y="40041"/>
                  </a:lnTo>
                  <a:lnTo>
                    <a:pt x="696775" y="60635"/>
                  </a:lnTo>
                  <a:lnTo>
                    <a:pt x="735471" y="85139"/>
                  </a:lnTo>
                  <a:lnTo>
                    <a:pt x="771579" y="113318"/>
                  </a:lnTo>
                  <a:lnTo>
                    <a:pt x="804751" y="144901"/>
                  </a:lnTo>
                  <a:lnTo>
                    <a:pt x="834668" y="179583"/>
                  </a:lnTo>
                  <a:lnTo>
                    <a:pt x="861040" y="217030"/>
                  </a:lnTo>
                  <a:lnTo>
                    <a:pt x="883616" y="256883"/>
                  </a:lnTo>
                  <a:lnTo>
                    <a:pt x="902177" y="298756"/>
                  </a:lnTo>
                  <a:lnTo>
                    <a:pt x="916544" y="342246"/>
                  </a:lnTo>
                  <a:lnTo>
                    <a:pt x="926579" y="386935"/>
                  </a:lnTo>
                  <a:lnTo>
                    <a:pt x="932185" y="432394"/>
                  </a:lnTo>
                  <a:lnTo>
                    <a:pt x="933449" y="466724"/>
                  </a:lnTo>
                  <a:lnTo>
                    <a:pt x="933309" y="478182"/>
                  </a:lnTo>
                  <a:lnTo>
                    <a:pt x="929939" y="523860"/>
                  </a:lnTo>
                  <a:lnTo>
                    <a:pt x="922108" y="568988"/>
                  </a:lnTo>
                  <a:lnTo>
                    <a:pt x="909892" y="613130"/>
                  </a:lnTo>
                  <a:lnTo>
                    <a:pt x="893407" y="655864"/>
                  </a:lnTo>
                  <a:lnTo>
                    <a:pt x="872814" y="696775"/>
                  </a:lnTo>
                  <a:lnTo>
                    <a:pt x="848309" y="735471"/>
                  </a:lnTo>
                  <a:lnTo>
                    <a:pt x="820131" y="771579"/>
                  </a:lnTo>
                  <a:lnTo>
                    <a:pt x="788548" y="804751"/>
                  </a:lnTo>
                  <a:lnTo>
                    <a:pt x="753865" y="834668"/>
                  </a:lnTo>
                  <a:lnTo>
                    <a:pt x="716419" y="861040"/>
                  </a:lnTo>
                  <a:lnTo>
                    <a:pt x="676566" y="883616"/>
                  </a:lnTo>
                  <a:lnTo>
                    <a:pt x="634693" y="902177"/>
                  </a:lnTo>
                  <a:lnTo>
                    <a:pt x="591203" y="916544"/>
                  </a:lnTo>
                  <a:lnTo>
                    <a:pt x="546514" y="926579"/>
                  </a:lnTo>
                  <a:lnTo>
                    <a:pt x="501055" y="932185"/>
                  </a:lnTo>
                  <a:lnTo>
                    <a:pt x="466724" y="933449"/>
                  </a:lnTo>
                  <a:close/>
                </a:path>
              </a:pathLst>
            </a:custGeom>
            <a:solidFill>
              <a:srgbClr val="FBAF03"/>
            </a:solidFill>
          </p:spPr>
          <p:txBody>
            <a:bodyPr wrap="square" lIns="0" tIns="0" rIns="0" bIns="0" rtlCol="0"/>
            <a:lstStyle/>
            <a:p>
              <a:endParaRPr/>
            </a:p>
          </p:txBody>
        </p:sp>
        <p:sp>
          <p:nvSpPr>
            <p:cNvPr id="12" name="object 12"/>
            <p:cNvSpPr/>
            <p:nvPr/>
          </p:nvSpPr>
          <p:spPr>
            <a:xfrm>
              <a:off x="12806939" y="5191755"/>
              <a:ext cx="428625" cy="428625"/>
            </a:xfrm>
            <a:custGeom>
              <a:avLst/>
              <a:gdLst/>
              <a:ahLst/>
              <a:cxnLst/>
              <a:rect l="l" t="t" r="r" b="b"/>
              <a:pathLst>
                <a:path w="428625" h="428625">
                  <a:moveTo>
                    <a:pt x="77931" y="97414"/>
                  </a:moveTo>
                  <a:lnTo>
                    <a:pt x="38965" y="97414"/>
                  </a:lnTo>
                  <a:lnTo>
                    <a:pt x="38965" y="19482"/>
                  </a:lnTo>
                  <a:lnTo>
                    <a:pt x="40489" y="11918"/>
                  </a:lnTo>
                  <a:lnTo>
                    <a:pt x="44652" y="5723"/>
                  </a:lnTo>
                  <a:lnTo>
                    <a:pt x="50842" y="1537"/>
                  </a:lnTo>
                  <a:lnTo>
                    <a:pt x="58448" y="0"/>
                  </a:lnTo>
                  <a:lnTo>
                    <a:pt x="66054" y="1537"/>
                  </a:lnTo>
                  <a:lnTo>
                    <a:pt x="72245" y="5723"/>
                  </a:lnTo>
                  <a:lnTo>
                    <a:pt x="76408" y="11918"/>
                  </a:lnTo>
                  <a:lnTo>
                    <a:pt x="77931" y="19482"/>
                  </a:lnTo>
                  <a:lnTo>
                    <a:pt x="77931" y="97414"/>
                  </a:lnTo>
                  <a:close/>
                </a:path>
                <a:path w="428625" h="428625">
                  <a:moveTo>
                    <a:pt x="116897" y="214312"/>
                  </a:moveTo>
                  <a:lnTo>
                    <a:pt x="0" y="214312"/>
                  </a:lnTo>
                  <a:lnTo>
                    <a:pt x="0" y="97414"/>
                  </a:lnTo>
                  <a:lnTo>
                    <a:pt x="116897" y="97414"/>
                  </a:lnTo>
                  <a:lnTo>
                    <a:pt x="116897" y="214312"/>
                  </a:lnTo>
                  <a:close/>
                </a:path>
                <a:path w="428625" h="428625">
                  <a:moveTo>
                    <a:pt x="233795" y="428624"/>
                  </a:moveTo>
                  <a:lnTo>
                    <a:pt x="194829" y="428624"/>
                  </a:lnTo>
                  <a:lnTo>
                    <a:pt x="194829" y="347088"/>
                  </a:lnTo>
                  <a:lnTo>
                    <a:pt x="179206" y="338724"/>
                  </a:lnTo>
                  <a:lnTo>
                    <a:pt x="166852" y="326168"/>
                  </a:lnTo>
                  <a:lnTo>
                    <a:pt x="158771" y="310402"/>
                  </a:lnTo>
                  <a:lnTo>
                    <a:pt x="155863" y="292244"/>
                  </a:lnTo>
                  <a:lnTo>
                    <a:pt x="155863" y="253278"/>
                  </a:lnTo>
                  <a:lnTo>
                    <a:pt x="272761" y="253278"/>
                  </a:lnTo>
                  <a:lnTo>
                    <a:pt x="272761" y="292244"/>
                  </a:lnTo>
                  <a:lnTo>
                    <a:pt x="269843" y="310416"/>
                  </a:lnTo>
                  <a:lnTo>
                    <a:pt x="261753" y="326168"/>
                  </a:lnTo>
                  <a:lnTo>
                    <a:pt x="249418" y="338683"/>
                  </a:lnTo>
                  <a:lnTo>
                    <a:pt x="233795" y="347088"/>
                  </a:lnTo>
                  <a:lnTo>
                    <a:pt x="233795" y="428624"/>
                  </a:lnTo>
                  <a:close/>
                </a:path>
                <a:path w="428625" h="428625">
                  <a:moveTo>
                    <a:pt x="77931" y="428624"/>
                  </a:moveTo>
                  <a:lnTo>
                    <a:pt x="38965" y="428624"/>
                  </a:lnTo>
                  <a:lnTo>
                    <a:pt x="38965" y="347088"/>
                  </a:lnTo>
                  <a:lnTo>
                    <a:pt x="23342" y="338724"/>
                  </a:lnTo>
                  <a:lnTo>
                    <a:pt x="10989" y="326168"/>
                  </a:lnTo>
                  <a:lnTo>
                    <a:pt x="2908" y="310402"/>
                  </a:lnTo>
                  <a:lnTo>
                    <a:pt x="0" y="292244"/>
                  </a:lnTo>
                  <a:lnTo>
                    <a:pt x="0" y="253278"/>
                  </a:lnTo>
                  <a:lnTo>
                    <a:pt x="116897" y="253278"/>
                  </a:lnTo>
                  <a:lnTo>
                    <a:pt x="116897" y="292244"/>
                  </a:lnTo>
                  <a:lnTo>
                    <a:pt x="113980" y="310416"/>
                  </a:lnTo>
                  <a:lnTo>
                    <a:pt x="105889" y="326168"/>
                  </a:lnTo>
                  <a:lnTo>
                    <a:pt x="93554" y="338683"/>
                  </a:lnTo>
                  <a:lnTo>
                    <a:pt x="77931" y="347088"/>
                  </a:lnTo>
                  <a:lnTo>
                    <a:pt x="77931" y="428624"/>
                  </a:lnTo>
                  <a:close/>
                </a:path>
                <a:path w="428625" h="428625">
                  <a:moveTo>
                    <a:pt x="389658" y="97414"/>
                  </a:moveTo>
                  <a:lnTo>
                    <a:pt x="350692" y="97414"/>
                  </a:lnTo>
                  <a:lnTo>
                    <a:pt x="350692" y="19482"/>
                  </a:lnTo>
                  <a:lnTo>
                    <a:pt x="352216" y="11918"/>
                  </a:lnTo>
                  <a:lnTo>
                    <a:pt x="356379" y="5723"/>
                  </a:lnTo>
                  <a:lnTo>
                    <a:pt x="362569" y="1537"/>
                  </a:lnTo>
                  <a:lnTo>
                    <a:pt x="370175" y="0"/>
                  </a:lnTo>
                  <a:lnTo>
                    <a:pt x="377781" y="1537"/>
                  </a:lnTo>
                  <a:lnTo>
                    <a:pt x="383972" y="5723"/>
                  </a:lnTo>
                  <a:lnTo>
                    <a:pt x="388135" y="11918"/>
                  </a:lnTo>
                  <a:lnTo>
                    <a:pt x="389658" y="19482"/>
                  </a:lnTo>
                  <a:lnTo>
                    <a:pt x="389658" y="97414"/>
                  </a:lnTo>
                  <a:close/>
                </a:path>
                <a:path w="428625" h="428625">
                  <a:moveTo>
                    <a:pt x="428624" y="214312"/>
                  </a:moveTo>
                  <a:lnTo>
                    <a:pt x="311727" y="214312"/>
                  </a:lnTo>
                  <a:lnTo>
                    <a:pt x="311727" y="97414"/>
                  </a:lnTo>
                  <a:lnTo>
                    <a:pt x="428624" y="97414"/>
                  </a:lnTo>
                  <a:lnTo>
                    <a:pt x="428624" y="214312"/>
                  </a:lnTo>
                  <a:close/>
                </a:path>
                <a:path w="428625" h="428625">
                  <a:moveTo>
                    <a:pt x="233795" y="97414"/>
                  </a:moveTo>
                  <a:lnTo>
                    <a:pt x="194829" y="97414"/>
                  </a:lnTo>
                  <a:lnTo>
                    <a:pt x="194829" y="19482"/>
                  </a:lnTo>
                  <a:lnTo>
                    <a:pt x="196353" y="11918"/>
                  </a:lnTo>
                  <a:lnTo>
                    <a:pt x="200515" y="5723"/>
                  </a:lnTo>
                  <a:lnTo>
                    <a:pt x="206706" y="1537"/>
                  </a:lnTo>
                  <a:lnTo>
                    <a:pt x="214312" y="0"/>
                  </a:lnTo>
                  <a:lnTo>
                    <a:pt x="221918" y="1537"/>
                  </a:lnTo>
                  <a:lnTo>
                    <a:pt x="228108" y="5723"/>
                  </a:lnTo>
                  <a:lnTo>
                    <a:pt x="232271" y="11918"/>
                  </a:lnTo>
                  <a:lnTo>
                    <a:pt x="233795" y="19482"/>
                  </a:lnTo>
                  <a:lnTo>
                    <a:pt x="233795" y="97414"/>
                  </a:lnTo>
                  <a:close/>
                </a:path>
                <a:path w="428625" h="428625">
                  <a:moveTo>
                    <a:pt x="272761" y="214312"/>
                  </a:moveTo>
                  <a:lnTo>
                    <a:pt x="155863" y="214312"/>
                  </a:lnTo>
                  <a:lnTo>
                    <a:pt x="155863" y="97414"/>
                  </a:lnTo>
                  <a:lnTo>
                    <a:pt x="272761" y="97414"/>
                  </a:lnTo>
                  <a:lnTo>
                    <a:pt x="272761" y="214312"/>
                  </a:lnTo>
                  <a:close/>
                </a:path>
                <a:path w="428625" h="428625">
                  <a:moveTo>
                    <a:pt x="389658" y="428624"/>
                  </a:moveTo>
                  <a:lnTo>
                    <a:pt x="350692" y="428624"/>
                  </a:lnTo>
                  <a:lnTo>
                    <a:pt x="350692" y="347088"/>
                  </a:lnTo>
                  <a:lnTo>
                    <a:pt x="335069" y="338724"/>
                  </a:lnTo>
                  <a:lnTo>
                    <a:pt x="322716" y="326168"/>
                  </a:lnTo>
                  <a:lnTo>
                    <a:pt x="314635" y="310402"/>
                  </a:lnTo>
                  <a:lnTo>
                    <a:pt x="311727" y="292244"/>
                  </a:lnTo>
                  <a:lnTo>
                    <a:pt x="311727" y="253278"/>
                  </a:lnTo>
                  <a:lnTo>
                    <a:pt x="428624" y="253278"/>
                  </a:lnTo>
                  <a:lnTo>
                    <a:pt x="428624" y="292244"/>
                  </a:lnTo>
                  <a:lnTo>
                    <a:pt x="425707" y="310416"/>
                  </a:lnTo>
                  <a:lnTo>
                    <a:pt x="417616" y="326168"/>
                  </a:lnTo>
                  <a:lnTo>
                    <a:pt x="405281" y="338683"/>
                  </a:lnTo>
                  <a:lnTo>
                    <a:pt x="389658" y="347088"/>
                  </a:lnTo>
                  <a:lnTo>
                    <a:pt x="389658" y="428624"/>
                  </a:lnTo>
                  <a:close/>
                </a:path>
              </a:pathLst>
            </a:custGeom>
            <a:solidFill>
              <a:srgbClr val="FEFFFD"/>
            </a:solidFill>
          </p:spPr>
          <p:txBody>
            <a:bodyPr wrap="square" lIns="0" tIns="0" rIns="0" bIns="0" rtlCol="0"/>
            <a:lstStyle/>
            <a:p>
              <a:endParaRPr/>
            </a:p>
          </p:txBody>
        </p:sp>
      </p:grpSp>
      <p:sp>
        <p:nvSpPr>
          <p:cNvPr id="13" name="object 13"/>
          <p:cNvSpPr txBox="1"/>
          <p:nvPr/>
        </p:nvSpPr>
        <p:spPr>
          <a:xfrm>
            <a:off x="3214488" y="6528951"/>
            <a:ext cx="4009390" cy="1511300"/>
          </a:xfrm>
          <a:prstGeom prst="rect">
            <a:avLst/>
          </a:prstGeom>
        </p:spPr>
        <p:txBody>
          <a:bodyPr vert="horz" wrap="square" lIns="0" tIns="12700" rIns="0" bIns="0" rtlCol="0">
            <a:spAutoFit/>
          </a:bodyPr>
          <a:lstStyle/>
          <a:p>
            <a:pPr marL="12700" marR="5080" indent="904240">
              <a:lnSpc>
                <a:spcPct val="116100"/>
              </a:lnSpc>
              <a:spcBef>
                <a:spcPts val="100"/>
              </a:spcBef>
            </a:pPr>
            <a:r>
              <a:rPr sz="2800" b="1" spc="-240" dirty="0">
                <a:solidFill>
                  <a:srgbClr val="171717"/>
                </a:solidFill>
                <a:latin typeface="Verdana"/>
                <a:cs typeface="Verdana"/>
              </a:rPr>
              <a:t>Access </a:t>
            </a:r>
            <a:r>
              <a:rPr sz="2800" b="1" spc="-300" dirty="0">
                <a:solidFill>
                  <a:srgbClr val="171717"/>
                </a:solidFill>
                <a:latin typeface="Verdana"/>
                <a:cs typeface="Verdana"/>
              </a:rPr>
              <a:t>users  </a:t>
            </a:r>
            <a:r>
              <a:rPr sz="2800" b="1" spc="-254" dirty="0">
                <a:solidFill>
                  <a:srgbClr val="171717"/>
                </a:solidFill>
                <a:latin typeface="Verdana"/>
                <a:cs typeface="Verdana"/>
              </a:rPr>
              <a:t>bank's </a:t>
            </a:r>
            <a:r>
              <a:rPr sz="2800" b="1" spc="-235" dirty="0">
                <a:solidFill>
                  <a:srgbClr val="171717"/>
                </a:solidFill>
                <a:latin typeface="Verdana"/>
                <a:cs typeface="Verdana"/>
              </a:rPr>
              <a:t>details </a:t>
            </a:r>
            <a:r>
              <a:rPr sz="2800" b="1" spc="-490" dirty="0">
                <a:solidFill>
                  <a:srgbClr val="171717"/>
                </a:solidFill>
                <a:latin typeface="Verdana"/>
                <a:cs typeface="Verdana"/>
              </a:rPr>
              <a:t>&amp;</a:t>
            </a:r>
            <a:r>
              <a:rPr sz="2800" b="1" spc="-165" dirty="0">
                <a:solidFill>
                  <a:srgbClr val="171717"/>
                </a:solidFill>
                <a:latin typeface="Verdana"/>
                <a:cs typeface="Verdana"/>
              </a:rPr>
              <a:t> </a:t>
            </a:r>
            <a:r>
              <a:rPr sz="2800" b="1" spc="-254" dirty="0">
                <a:solidFill>
                  <a:srgbClr val="171717"/>
                </a:solidFill>
                <a:latin typeface="Verdana"/>
                <a:cs typeface="Verdana"/>
              </a:rPr>
              <a:t>extract</a:t>
            </a:r>
            <a:endParaRPr sz="2800">
              <a:latin typeface="Verdana"/>
              <a:cs typeface="Verdana"/>
            </a:endParaRPr>
          </a:p>
          <a:p>
            <a:pPr marL="648970">
              <a:lnSpc>
                <a:spcPct val="100000"/>
              </a:lnSpc>
              <a:spcBef>
                <a:spcPts val="540"/>
              </a:spcBef>
            </a:pPr>
            <a:r>
              <a:rPr sz="2800" b="1" spc="-270" dirty="0">
                <a:solidFill>
                  <a:srgbClr val="171717"/>
                </a:solidFill>
                <a:latin typeface="Verdana"/>
                <a:cs typeface="Verdana"/>
              </a:rPr>
              <a:t>relevant</a:t>
            </a:r>
            <a:r>
              <a:rPr sz="2800" b="1" spc="-204" dirty="0">
                <a:solidFill>
                  <a:srgbClr val="171717"/>
                </a:solidFill>
                <a:latin typeface="Verdana"/>
                <a:cs typeface="Verdana"/>
              </a:rPr>
              <a:t> </a:t>
            </a:r>
            <a:r>
              <a:rPr sz="2800" b="1" spc="-254" dirty="0">
                <a:solidFill>
                  <a:srgbClr val="171717"/>
                </a:solidFill>
                <a:latin typeface="Verdana"/>
                <a:cs typeface="Verdana"/>
              </a:rPr>
              <a:t>insigths</a:t>
            </a:r>
            <a:endParaRPr sz="2800">
              <a:latin typeface="Verdana"/>
              <a:cs typeface="Verdana"/>
            </a:endParaRPr>
          </a:p>
        </p:txBody>
      </p:sp>
      <p:sp>
        <p:nvSpPr>
          <p:cNvPr id="14" name="object 14"/>
          <p:cNvSpPr txBox="1"/>
          <p:nvPr/>
        </p:nvSpPr>
        <p:spPr>
          <a:xfrm>
            <a:off x="11020592" y="6528951"/>
            <a:ext cx="4423410" cy="1511300"/>
          </a:xfrm>
          <a:prstGeom prst="rect">
            <a:avLst/>
          </a:prstGeom>
        </p:spPr>
        <p:txBody>
          <a:bodyPr vert="horz" wrap="square" lIns="0" tIns="12700" rIns="0" bIns="0" rtlCol="0">
            <a:spAutoFit/>
          </a:bodyPr>
          <a:lstStyle/>
          <a:p>
            <a:pPr marL="12065" marR="5080" algn="ctr">
              <a:lnSpc>
                <a:spcPct val="116100"/>
              </a:lnSpc>
              <a:spcBef>
                <a:spcPts val="100"/>
              </a:spcBef>
            </a:pPr>
            <a:r>
              <a:rPr sz="2800" b="1" spc="-215" dirty="0">
                <a:solidFill>
                  <a:srgbClr val="171717"/>
                </a:solidFill>
                <a:latin typeface="Verdana"/>
                <a:cs typeface="Verdana"/>
              </a:rPr>
              <a:t>Classify </a:t>
            </a:r>
            <a:r>
              <a:rPr sz="2800" b="1" spc="-300" dirty="0">
                <a:solidFill>
                  <a:srgbClr val="171717"/>
                </a:solidFill>
                <a:latin typeface="Verdana"/>
                <a:cs typeface="Verdana"/>
              </a:rPr>
              <a:t>expenses </a:t>
            </a:r>
            <a:r>
              <a:rPr sz="2800" b="1" spc="-490" dirty="0">
                <a:solidFill>
                  <a:srgbClr val="171717"/>
                </a:solidFill>
                <a:latin typeface="Verdana"/>
                <a:cs typeface="Verdana"/>
              </a:rPr>
              <a:t>&amp; </a:t>
            </a:r>
            <a:r>
              <a:rPr sz="2800" b="1" spc="-260" dirty="0">
                <a:solidFill>
                  <a:srgbClr val="171717"/>
                </a:solidFill>
                <a:latin typeface="Verdana"/>
                <a:cs typeface="Verdana"/>
              </a:rPr>
              <a:t>credit  </a:t>
            </a:r>
            <a:r>
              <a:rPr sz="2800" b="1" spc="-280" dirty="0">
                <a:solidFill>
                  <a:srgbClr val="171717"/>
                </a:solidFill>
                <a:latin typeface="Verdana"/>
                <a:cs typeface="Verdana"/>
              </a:rPr>
              <a:t>scores </a:t>
            </a:r>
            <a:r>
              <a:rPr sz="2800" b="1" spc="-270" dirty="0">
                <a:solidFill>
                  <a:srgbClr val="171717"/>
                </a:solidFill>
                <a:latin typeface="Verdana"/>
                <a:cs typeface="Verdana"/>
              </a:rPr>
              <a:t>using </a:t>
            </a:r>
            <a:r>
              <a:rPr sz="2800" b="1" spc="-290" dirty="0">
                <a:solidFill>
                  <a:srgbClr val="171717"/>
                </a:solidFill>
                <a:latin typeface="Verdana"/>
                <a:cs typeface="Verdana"/>
              </a:rPr>
              <a:t>machine  </a:t>
            </a:r>
            <a:r>
              <a:rPr sz="2800" b="1" spc="-260" dirty="0">
                <a:solidFill>
                  <a:srgbClr val="171717"/>
                </a:solidFill>
                <a:latin typeface="Verdana"/>
                <a:cs typeface="Verdana"/>
              </a:rPr>
              <a:t>learning</a:t>
            </a:r>
            <a:endParaRPr sz="2800">
              <a:latin typeface="Verdana"/>
              <a:cs typeface="Verdana"/>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86000" y="5083210"/>
            <a:ext cx="162051" cy="162051"/>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86000" y="5679642"/>
            <a:ext cx="162051" cy="162051"/>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286000" y="6250868"/>
            <a:ext cx="162051" cy="16205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286000" y="6961144"/>
            <a:ext cx="162051" cy="16205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286000" y="7516946"/>
            <a:ext cx="162051" cy="16205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286000" y="8074243"/>
            <a:ext cx="162051" cy="162051"/>
          </a:xfrm>
          <a:prstGeom prst="rect">
            <a:avLst/>
          </a:prstGeom>
          <a:blipFill>
            <a:blip r:embed="rId2" cstate="print"/>
            <a:stretch>
              <a:fillRect/>
            </a:stretch>
          </a:blipFill>
        </p:spPr>
        <p:txBody>
          <a:bodyPr wrap="square" lIns="0" tIns="0" rIns="0" bIns="0" rtlCol="0"/>
          <a:lstStyle/>
          <a:p>
            <a:endParaRPr/>
          </a:p>
        </p:txBody>
      </p:sp>
      <p:grpSp>
        <p:nvGrpSpPr>
          <p:cNvPr id="8" name="object 8"/>
          <p:cNvGrpSpPr/>
          <p:nvPr/>
        </p:nvGrpSpPr>
        <p:grpSpPr>
          <a:xfrm>
            <a:off x="10402998" y="1"/>
            <a:ext cx="7885430" cy="10287000"/>
            <a:chOff x="10402998" y="1"/>
            <a:chExt cx="7885430" cy="10287000"/>
          </a:xfrm>
        </p:grpSpPr>
        <p:sp>
          <p:nvSpPr>
            <p:cNvPr id="9" name="object 9"/>
            <p:cNvSpPr/>
            <p:nvPr/>
          </p:nvSpPr>
          <p:spPr>
            <a:xfrm>
              <a:off x="11334324" y="2"/>
              <a:ext cx="6953884" cy="10287000"/>
            </a:xfrm>
            <a:custGeom>
              <a:avLst/>
              <a:gdLst/>
              <a:ahLst/>
              <a:cxnLst/>
              <a:rect l="l" t="t" r="r" b="b"/>
              <a:pathLst>
                <a:path w="6953884" h="10287000">
                  <a:moveTo>
                    <a:pt x="6953674" y="10286997"/>
                  </a:moveTo>
                  <a:lnTo>
                    <a:pt x="4764491" y="10286997"/>
                  </a:lnTo>
                  <a:lnTo>
                    <a:pt x="4680200" y="10243876"/>
                  </a:lnTo>
                  <a:lnTo>
                    <a:pt x="4585996" y="10194255"/>
                  </a:lnTo>
                  <a:lnTo>
                    <a:pt x="4492394" y="10143498"/>
                  </a:lnTo>
                  <a:lnTo>
                    <a:pt x="4399447" y="10091592"/>
                  </a:lnTo>
                  <a:lnTo>
                    <a:pt x="4307144" y="10038547"/>
                  </a:lnTo>
                  <a:lnTo>
                    <a:pt x="4215475" y="9984373"/>
                  </a:lnTo>
                  <a:lnTo>
                    <a:pt x="4124492" y="9929080"/>
                  </a:lnTo>
                  <a:lnTo>
                    <a:pt x="4034201" y="9872674"/>
                  </a:lnTo>
                  <a:lnTo>
                    <a:pt x="3944607" y="9815162"/>
                  </a:lnTo>
                  <a:lnTo>
                    <a:pt x="3855712" y="9756550"/>
                  </a:lnTo>
                  <a:lnTo>
                    <a:pt x="3767560" y="9696857"/>
                  </a:lnTo>
                  <a:lnTo>
                    <a:pt x="3680147" y="9636097"/>
                  </a:lnTo>
                  <a:lnTo>
                    <a:pt x="3593482" y="9574270"/>
                  </a:lnTo>
                  <a:lnTo>
                    <a:pt x="3507575" y="9511376"/>
                  </a:lnTo>
                  <a:lnTo>
                    <a:pt x="3422448" y="9447428"/>
                  </a:lnTo>
                  <a:lnTo>
                    <a:pt x="3338124" y="9382446"/>
                  </a:lnTo>
                  <a:lnTo>
                    <a:pt x="3254603" y="9316436"/>
                  </a:lnTo>
                  <a:lnTo>
                    <a:pt x="3213143" y="9283048"/>
                  </a:lnTo>
                  <a:lnTo>
                    <a:pt x="3171885" y="9249405"/>
                  </a:lnTo>
                  <a:lnTo>
                    <a:pt x="3130833" y="9215498"/>
                  </a:lnTo>
                  <a:lnTo>
                    <a:pt x="3089994" y="9181345"/>
                  </a:lnTo>
                  <a:lnTo>
                    <a:pt x="3049369" y="9146945"/>
                  </a:lnTo>
                  <a:lnTo>
                    <a:pt x="3008958" y="9112299"/>
                  </a:lnTo>
                  <a:lnTo>
                    <a:pt x="2968760" y="9077407"/>
                  </a:lnTo>
                  <a:lnTo>
                    <a:pt x="2928776" y="9042271"/>
                  </a:lnTo>
                  <a:lnTo>
                    <a:pt x="2889006" y="9006889"/>
                  </a:lnTo>
                  <a:lnTo>
                    <a:pt x="2849448" y="8971263"/>
                  </a:lnTo>
                  <a:lnTo>
                    <a:pt x="2810109" y="8935385"/>
                  </a:lnTo>
                  <a:lnTo>
                    <a:pt x="2770996" y="8899272"/>
                  </a:lnTo>
                  <a:lnTo>
                    <a:pt x="2732108" y="8862924"/>
                  </a:lnTo>
                  <a:lnTo>
                    <a:pt x="2693445" y="8826340"/>
                  </a:lnTo>
                  <a:lnTo>
                    <a:pt x="2655007" y="8789521"/>
                  </a:lnTo>
                  <a:lnTo>
                    <a:pt x="2616795" y="8752465"/>
                  </a:lnTo>
                  <a:lnTo>
                    <a:pt x="2578808" y="8715173"/>
                  </a:lnTo>
                  <a:lnTo>
                    <a:pt x="2541046" y="8677643"/>
                  </a:lnTo>
                  <a:lnTo>
                    <a:pt x="2503514" y="8639881"/>
                  </a:lnTo>
                  <a:lnTo>
                    <a:pt x="2466220" y="8601893"/>
                  </a:lnTo>
                  <a:lnTo>
                    <a:pt x="2429162" y="8563678"/>
                  </a:lnTo>
                  <a:lnTo>
                    <a:pt x="2392341" y="8525238"/>
                  </a:lnTo>
                  <a:lnTo>
                    <a:pt x="2355756" y="8486573"/>
                  </a:lnTo>
                  <a:lnTo>
                    <a:pt x="2319408" y="8447685"/>
                  </a:lnTo>
                  <a:lnTo>
                    <a:pt x="2283297" y="8408574"/>
                  </a:lnTo>
                  <a:lnTo>
                    <a:pt x="2247423" y="8369240"/>
                  </a:lnTo>
                  <a:lnTo>
                    <a:pt x="2211790" y="8329678"/>
                  </a:lnTo>
                  <a:lnTo>
                    <a:pt x="2176405" y="8289903"/>
                  </a:lnTo>
                  <a:lnTo>
                    <a:pt x="2141267" y="8249916"/>
                  </a:lnTo>
                  <a:lnTo>
                    <a:pt x="2106377" y="8209716"/>
                  </a:lnTo>
                  <a:lnTo>
                    <a:pt x="2071734" y="8169304"/>
                  </a:lnTo>
                  <a:lnTo>
                    <a:pt x="2037338" y="8128678"/>
                  </a:lnTo>
                  <a:lnTo>
                    <a:pt x="2003189" y="8087837"/>
                  </a:lnTo>
                  <a:lnTo>
                    <a:pt x="1969287" y="8046783"/>
                  </a:lnTo>
                  <a:lnTo>
                    <a:pt x="1935638" y="8005532"/>
                  </a:lnTo>
                  <a:lnTo>
                    <a:pt x="1902247" y="7964077"/>
                  </a:lnTo>
                  <a:lnTo>
                    <a:pt x="1869113" y="7922418"/>
                  </a:lnTo>
                  <a:lnTo>
                    <a:pt x="1836237" y="7880557"/>
                  </a:lnTo>
                  <a:lnTo>
                    <a:pt x="1803618" y="7838494"/>
                  </a:lnTo>
                  <a:lnTo>
                    <a:pt x="1771257" y="7796231"/>
                  </a:lnTo>
                  <a:lnTo>
                    <a:pt x="1739153" y="7753767"/>
                  </a:lnTo>
                  <a:lnTo>
                    <a:pt x="1707306" y="7711104"/>
                  </a:lnTo>
                  <a:lnTo>
                    <a:pt x="1675722" y="7668246"/>
                  </a:lnTo>
                  <a:lnTo>
                    <a:pt x="1644405" y="7625197"/>
                  </a:lnTo>
                  <a:lnTo>
                    <a:pt x="1613356" y="7581958"/>
                  </a:lnTo>
                  <a:lnTo>
                    <a:pt x="1582574" y="7538532"/>
                  </a:lnTo>
                  <a:lnTo>
                    <a:pt x="1552058" y="7494918"/>
                  </a:lnTo>
                  <a:lnTo>
                    <a:pt x="1521810" y="7451118"/>
                  </a:lnTo>
                  <a:lnTo>
                    <a:pt x="1491829" y="7407134"/>
                  </a:lnTo>
                  <a:lnTo>
                    <a:pt x="1462114" y="7362966"/>
                  </a:lnTo>
                  <a:lnTo>
                    <a:pt x="1432671" y="7318607"/>
                  </a:lnTo>
                  <a:lnTo>
                    <a:pt x="1403505" y="7274072"/>
                  </a:lnTo>
                  <a:lnTo>
                    <a:pt x="1374614" y="7229362"/>
                  </a:lnTo>
                  <a:lnTo>
                    <a:pt x="1345999" y="7184477"/>
                  </a:lnTo>
                  <a:lnTo>
                    <a:pt x="1317660" y="7139419"/>
                  </a:lnTo>
                  <a:lnTo>
                    <a:pt x="1289597" y="7094187"/>
                  </a:lnTo>
                  <a:lnTo>
                    <a:pt x="1261810" y="7048782"/>
                  </a:lnTo>
                  <a:lnTo>
                    <a:pt x="1234298" y="7003203"/>
                  </a:lnTo>
                  <a:lnTo>
                    <a:pt x="1207068" y="6957446"/>
                  </a:lnTo>
                  <a:lnTo>
                    <a:pt x="1180122" y="6911530"/>
                  </a:lnTo>
                  <a:lnTo>
                    <a:pt x="1153460" y="6865454"/>
                  </a:lnTo>
                  <a:lnTo>
                    <a:pt x="1127082" y="6819218"/>
                  </a:lnTo>
                  <a:lnTo>
                    <a:pt x="1100988" y="6772824"/>
                  </a:lnTo>
                  <a:lnTo>
                    <a:pt x="1075179" y="6726269"/>
                  </a:lnTo>
                  <a:lnTo>
                    <a:pt x="1049654" y="6679556"/>
                  </a:lnTo>
                  <a:lnTo>
                    <a:pt x="1024413" y="6632683"/>
                  </a:lnTo>
                  <a:lnTo>
                    <a:pt x="999459" y="6585655"/>
                  </a:lnTo>
                  <a:lnTo>
                    <a:pt x="974798" y="6538479"/>
                  </a:lnTo>
                  <a:lnTo>
                    <a:pt x="950428" y="6491155"/>
                  </a:lnTo>
                  <a:lnTo>
                    <a:pt x="926351" y="6443683"/>
                  </a:lnTo>
                  <a:lnTo>
                    <a:pt x="902565" y="6396065"/>
                  </a:lnTo>
                  <a:lnTo>
                    <a:pt x="879071" y="6348302"/>
                  </a:lnTo>
                  <a:lnTo>
                    <a:pt x="855868" y="6300393"/>
                  </a:lnTo>
                  <a:lnTo>
                    <a:pt x="832958" y="6252341"/>
                  </a:lnTo>
                  <a:lnTo>
                    <a:pt x="810343" y="6204139"/>
                  </a:lnTo>
                  <a:lnTo>
                    <a:pt x="788026" y="6155806"/>
                  </a:lnTo>
                  <a:lnTo>
                    <a:pt x="766007" y="6107343"/>
                  </a:lnTo>
                  <a:lnTo>
                    <a:pt x="744287" y="6058748"/>
                  </a:lnTo>
                  <a:lnTo>
                    <a:pt x="722866" y="6010021"/>
                  </a:lnTo>
                  <a:lnTo>
                    <a:pt x="701744" y="5961162"/>
                  </a:lnTo>
                  <a:lnTo>
                    <a:pt x="680920" y="5912171"/>
                  </a:lnTo>
                  <a:lnTo>
                    <a:pt x="660395" y="5863046"/>
                  </a:lnTo>
                  <a:lnTo>
                    <a:pt x="640172" y="5813797"/>
                  </a:lnTo>
                  <a:lnTo>
                    <a:pt x="620254" y="5764429"/>
                  </a:lnTo>
                  <a:lnTo>
                    <a:pt x="600640" y="5714944"/>
                  </a:lnTo>
                  <a:lnTo>
                    <a:pt x="581331" y="5665341"/>
                  </a:lnTo>
                  <a:lnTo>
                    <a:pt x="562327" y="5615618"/>
                  </a:lnTo>
                  <a:lnTo>
                    <a:pt x="543628" y="5565777"/>
                  </a:lnTo>
                  <a:lnTo>
                    <a:pt x="525234" y="5515816"/>
                  </a:lnTo>
                  <a:lnTo>
                    <a:pt x="507145" y="5465735"/>
                  </a:lnTo>
                  <a:lnTo>
                    <a:pt x="489362" y="5415555"/>
                  </a:lnTo>
                  <a:lnTo>
                    <a:pt x="471890" y="5365271"/>
                  </a:lnTo>
                  <a:lnTo>
                    <a:pt x="454728" y="5314884"/>
                  </a:lnTo>
                  <a:lnTo>
                    <a:pt x="437876" y="5264394"/>
                  </a:lnTo>
                  <a:lnTo>
                    <a:pt x="421334" y="5213802"/>
                  </a:lnTo>
                  <a:lnTo>
                    <a:pt x="405103" y="5163107"/>
                  </a:lnTo>
                  <a:lnTo>
                    <a:pt x="389182" y="5112311"/>
                  </a:lnTo>
                  <a:lnTo>
                    <a:pt x="373571" y="5061414"/>
                  </a:lnTo>
                  <a:lnTo>
                    <a:pt x="358272" y="5010422"/>
                  </a:lnTo>
                  <a:lnTo>
                    <a:pt x="343289" y="4959342"/>
                  </a:lnTo>
                  <a:lnTo>
                    <a:pt x="328620" y="4908175"/>
                  </a:lnTo>
                  <a:lnTo>
                    <a:pt x="314266" y="4856920"/>
                  </a:lnTo>
                  <a:lnTo>
                    <a:pt x="300227" y="4805576"/>
                  </a:lnTo>
                  <a:lnTo>
                    <a:pt x="286503" y="4754145"/>
                  </a:lnTo>
                  <a:lnTo>
                    <a:pt x="273093" y="4702627"/>
                  </a:lnTo>
                  <a:lnTo>
                    <a:pt x="259999" y="4651020"/>
                  </a:lnTo>
                  <a:lnTo>
                    <a:pt x="247221" y="4599333"/>
                  </a:lnTo>
                  <a:lnTo>
                    <a:pt x="234762" y="4547576"/>
                  </a:lnTo>
                  <a:lnTo>
                    <a:pt x="222621" y="4495748"/>
                  </a:lnTo>
                  <a:lnTo>
                    <a:pt x="210800" y="4443849"/>
                  </a:lnTo>
                  <a:lnTo>
                    <a:pt x="199297" y="4391880"/>
                  </a:lnTo>
                  <a:lnTo>
                    <a:pt x="188112" y="4339842"/>
                  </a:lnTo>
                  <a:lnTo>
                    <a:pt x="177247" y="4287735"/>
                  </a:lnTo>
                  <a:lnTo>
                    <a:pt x="166700" y="4235559"/>
                  </a:lnTo>
                  <a:lnTo>
                    <a:pt x="156474" y="4183308"/>
                  </a:lnTo>
                  <a:lnTo>
                    <a:pt x="146569" y="4131002"/>
                  </a:lnTo>
                  <a:lnTo>
                    <a:pt x="136986" y="4078641"/>
                  </a:lnTo>
                  <a:lnTo>
                    <a:pt x="127725" y="4026224"/>
                  </a:lnTo>
                  <a:lnTo>
                    <a:pt x="118786" y="3973752"/>
                  </a:lnTo>
                  <a:lnTo>
                    <a:pt x="110169" y="3921224"/>
                  </a:lnTo>
                  <a:lnTo>
                    <a:pt x="101874" y="3868641"/>
                  </a:lnTo>
                  <a:lnTo>
                    <a:pt x="93900" y="3816003"/>
                  </a:lnTo>
                  <a:lnTo>
                    <a:pt x="86250" y="3763307"/>
                  </a:lnTo>
                  <a:lnTo>
                    <a:pt x="78924" y="3710573"/>
                  </a:lnTo>
                  <a:lnTo>
                    <a:pt x="71922" y="3657803"/>
                  </a:lnTo>
                  <a:lnTo>
                    <a:pt x="65244" y="3604994"/>
                  </a:lnTo>
                  <a:lnTo>
                    <a:pt x="58891" y="3552146"/>
                  </a:lnTo>
                  <a:lnTo>
                    <a:pt x="52861" y="3499258"/>
                  </a:lnTo>
                  <a:lnTo>
                    <a:pt x="47156" y="3446329"/>
                  </a:lnTo>
                  <a:lnTo>
                    <a:pt x="41775" y="3393359"/>
                  </a:lnTo>
                  <a:lnTo>
                    <a:pt x="36719" y="3340367"/>
                  </a:lnTo>
                  <a:lnTo>
                    <a:pt x="31989" y="3287346"/>
                  </a:lnTo>
                  <a:lnTo>
                    <a:pt x="27585" y="3234299"/>
                  </a:lnTo>
                  <a:lnTo>
                    <a:pt x="23506" y="3181226"/>
                  </a:lnTo>
                  <a:lnTo>
                    <a:pt x="19753" y="3128129"/>
                  </a:lnTo>
                  <a:lnTo>
                    <a:pt x="16326" y="3075008"/>
                  </a:lnTo>
                  <a:lnTo>
                    <a:pt x="13225" y="3021866"/>
                  </a:lnTo>
                  <a:lnTo>
                    <a:pt x="10450" y="2968702"/>
                  </a:lnTo>
                  <a:lnTo>
                    <a:pt x="8000" y="2915513"/>
                  </a:lnTo>
                  <a:lnTo>
                    <a:pt x="5878" y="2862317"/>
                  </a:lnTo>
                  <a:lnTo>
                    <a:pt x="4082" y="2809114"/>
                  </a:lnTo>
                  <a:lnTo>
                    <a:pt x="2612" y="2755905"/>
                  </a:lnTo>
                  <a:lnTo>
                    <a:pt x="1469" y="2702690"/>
                  </a:lnTo>
                  <a:lnTo>
                    <a:pt x="653" y="2649468"/>
                  </a:lnTo>
                  <a:lnTo>
                    <a:pt x="163" y="2596239"/>
                  </a:lnTo>
                  <a:lnTo>
                    <a:pt x="0" y="2543004"/>
                  </a:lnTo>
                  <a:lnTo>
                    <a:pt x="163" y="2489769"/>
                  </a:lnTo>
                  <a:lnTo>
                    <a:pt x="653" y="2436541"/>
                  </a:lnTo>
                  <a:lnTo>
                    <a:pt x="1469" y="2383319"/>
                  </a:lnTo>
                  <a:lnTo>
                    <a:pt x="2612" y="2330103"/>
                  </a:lnTo>
                  <a:lnTo>
                    <a:pt x="4082" y="2276894"/>
                  </a:lnTo>
                  <a:lnTo>
                    <a:pt x="5878" y="2223692"/>
                  </a:lnTo>
                  <a:lnTo>
                    <a:pt x="8000" y="2170496"/>
                  </a:lnTo>
                  <a:lnTo>
                    <a:pt x="10450" y="2117306"/>
                  </a:lnTo>
                  <a:lnTo>
                    <a:pt x="13225" y="2064143"/>
                  </a:lnTo>
                  <a:lnTo>
                    <a:pt x="16326" y="2011001"/>
                  </a:lnTo>
                  <a:lnTo>
                    <a:pt x="19753" y="1957880"/>
                  </a:lnTo>
                  <a:lnTo>
                    <a:pt x="23506" y="1904783"/>
                  </a:lnTo>
                  <a:lnTo>
                    <a:pt x="27585" y="1851710"/>
                  </a:lnTo>
                  <a:lnTo>
                    <a:pt x="31989" y="1798662"/>
                  </a:lnTo>
                  <a:lnTo>
                    <a:pt x="36719" y="1745642"/>
                  </a:lnTo>
                  <a:lnTo>
                    <a:pt x="41775" y="1692649"/>
                  </a:lnTo>
                  <a:lnTo>
                    <a:pt x="47156" y="1639679"/>
                  </a:lnTo>
                  <a:lnTo>
                    <a:pt x="52861" y="1586751"/>
                  </a:lnTo>
                  <a:lnTo>
                    <a:pt x="58891" y="1533863"/>
                  </a:lnTo>
                  <a:lnTo>
                    <a:pt x="65244" y="1481015"/>
                  </a:lnTo>
                  <a:lnTo>
                    <a:pt x="71922" y="1428206"/>
                  </a:lnTo>
                  <a:lnTo>
                    <a:pt x="78924" y="1375435"/>
                  </a:lnTo>
                  <a:lnTo>
                    <a:pt x="86250" y="1322702"/>
                  </a:lnTo>
                  <a:lnTo>
                    <a:pt x="93900" y="1270005"/>
                  </a:lnTo>
                  <a:lnTo>
                    <a:pt x="101874" y="1217367"/>
                  </a:lnTo>
                  <a:lnTo>
                    <a:pt x="110169" y="1164785"/>
                  </a:lnTo>
                  <a:lnTo>
                    <a:pt x="118786" y="1112257"/>
                  </a:lnTo>
                  <a:lnTo>
                    <a:pt x="127725" y="1059785"/>
                  </a:lnTo>
                  <a:lnTo>
                    <a:pt x="136986" y="1007368"/>
                  </a:lnTo>
                  <a:lnTo>
                    <a:pt x="146569" y="955007"/>
                  </a:lnTo>
                  <a:lnTo>
                    <a:pt x="156474" y="902701"/>
                  </a:lnTo>
                  <a:lnTo>
                    <a:pt x="166700" y="850450"/>
                  </a:lnTo>
                  <a:lnTo>
                    <a:pt x="177247" y="798274"/>
                  </a:lnTo>
                  <a:lnTo>
                    <a:pt x="188112" y="746166"/>
                  </a:lnTo>
                  <a:lnTo>
                    <a:pt x="199297" y="694128"/>
                  </a:lnTo>
                  <a:lnTo>
                    <a:pt x="210800" y="642160"/>
                  </a:lnTo>
                  <a:lnTo>
                    <a:pt x="222621" y="590261"/>
                  </a:lnTo>
                  <a:lnTo>
                    <a:pt x="234762" y="538433"/>
                  </a:lnTo>
                  <a:lnTo>
                    <a:pt x="247221" y="486675"/>
                  </a:lnTo>
                  <a:lnTo>
                    <a:pt x="259999" y="434989"/>
                  </a:lnTo>
                  <a:lnTo>
                    <a:pt x="273093" y="383382"/>
                  </a:lnTo>
                  <a:lnTo>
                    <a:pt x="286503" y="331863"/>
                  </a:lnTo>
                  <a:lnTo>
                    <a:pt x="300227" y="280432"/>
                  </a:lnTo>
                  <a:lnTo>
                    <a:pt x="314266" y="229089"/>
                  </a:lnTo>
                  <a:lnTo>
                    <a:pt x="328620" y="177834"/>
                  </a:lnTo>
                  <a:lnTo>
                    <a:pt x="343289" y="126666"/>
                  </a:lnTo>
                  <a:lnTo>
                    <a:pt x="358272" y="75587"/>
                  </a:lnTo>
                  <a:lnTo>
                    <a:pt x="373571" y="24595"/>
                  </a:lnTo>
                  <a:lnTo>
                    <a:pt x="6953674" y="0"/>
                  </a:lnTo>
                  <a:lnTo>
                    <a:pt x="6953674" y="10286997"/>
                  </a:lnTo>
                  <a:close/>
                </a:path>
              </a:pathLst>
            </a:custGeom>
            <a:solidFill>
              <a:srgbClr val="5CE1E6">
                <a:alpha val="36859"/>
              </a:srgbClr>
            </a:solidFill>
          </p:spPr>
          <p:txBody>
            <a:bodyPr wrap="square" lIns="0" tIns="0" rIns="0" bIns="0" rtlCol="0"/>
            <a:lstStyle/>
            <a:p>
              <a:endParaRPr/>
            </a:p>
          </p:txBody>
        </p:sp>
        <p:sp>
          <p:nvSpPr>
            <p:cNvPr id="10" name="object 10"/>
            <p:cNvSpPr/>
            <p:nvPr/>
          </p:nvSpPr>
          <p:spPr>
            <a:xfrm>
              <a:off x="10447124" y="2"/>
              <a:ext cx="7840980" cy="8531225"/>
            </a:xfrm>
            <a:custGeom>
              <a:avLst/>
              <a:gdLst/>
              <a:ahLst/>
              <a:cxnLst/>
              <a:rect l="l" t="t" r="r" b="b"/>
              <a:pathLst>
                <a:path w="7840980" h="8531225">
                  <a:moveTo>
                    <a:pt x="6214034" y="0"/>
                  </a:moveTo>
                  <a:lnTo>
                    <a:pt x="6541430" y="0"/>
                  </a:lnTo>
                  <a:lnTo>
                    <a:pt x="7840875" y="1299444"/>
                  </a:lnTo>
                  <a:lnTo>
                    <a:pt x="7840875" y="1618491"/>
                  </a:lnTo>
                  <a:lnTo>
                    <a:pt x="6261777" y="39393"/>
                  </a:lnTo>
                  <a:lnTo>
                    <a:pt x="6224839" y="7129"/>
                  </a:lnTo>
                  <a:lnTo>
                    <a:pt x="6214034" y="0"/>
                  </a:lnTo>
                  <a:close/>
                </a:path>
                <a:path w="7840980" h="8531225">
                  <a:moveTo>
                    <a:pt x="7804179" y="2009256"/>
                  </a:moveTo>
                  <a:lnTo>
                    <a:pt x="6524601" y="729677"/>
                  </a:lnTo>
                  <a:lnTo>
                    <a:pt x="6495596" y="692981"/>
                  </a:lnTo>
                  <a:lnTo>
                    <a:pt x="6476303" y="651903"/>
                  </a:lnTo>
                  <a:lnTo>
                    <a:pt x="6466657" y="608094"/>
                  </a:lnTo>
                  <a:lnTo>
                    <a:pt x="6466679" y="563387"/>
                  </a:lnTo>
                  <a:lnTo>
                    <a:pt x="6476368" y="519569"/>
                  </a:lnTo>
                  <a:lnTo>
                    <a:pt x="6495722" y="478426"/>
                  </a:lnTo>
                  <a:lnTo>
                    <a:pt x="6524742" y="441747"/>
                  </a:lnTo>
                  <a:lnTo>
                    <a:pt x="6594436" y="372052"/>
                  </a:lnTo>
                  <a:lnTo>
                    <a:pt x="7840875" y="1618491"/>
                  </a:lnTo>
                  <a:lnTo>
                    <a:pt x="7840875" y="1695929"/>
                  </a:lnTo>
                  <a:lnTo>
                    <a:pt x="7705326" y="1560381"/>
                  </a:lnTo>
                  <a:lnTo>
                    <a:pt x="7687796" y="1548852"/>
                  </a:lnTo>
                  <a:lnTo>
                    <a:pt x="7667214" y="1544726"/>
                  </a:lnTo>
                  <a:lnTo>
                    <a:pt x="7665242" y="1545077"/>
                  </a:lnTo>
                  <a:lnTo>
                    <a:pt x="7122000" y="1001835"/>
                  </a:lnTo>
                  <a:lnTo>
                    <a:pt x="7110079" y="993786"/>
                  </a:lnTo>
                  <a:lnTo>
                    <a:pt x="7096269" y="990818"/>
                  </a:lnTo>
                  <a:lnTo>
                    <a:pt x="7082167" y="993364"/>
                  </a:lnTo>
                  <a:lnTo>
                    <a:pt x="7069367" y="1001860"/>
                  </a:lnTo>
                  <a:lnTo>
                    <a:pt x="7060871" y="1014660"/>
                  </a:lnTo>
                  <a:lnTo>
                    <a:pt x="7058324" y="1028762"/>
                  </a:lnTo>
                  <a:lnTo>
                    <a:pt x="7061293" y="1042572"/>
                  </a:lnTo>
                  <a:lnTo>
                    <a:pt x="7069341" y="1054493"/>
                  </a:lnTo>
                  <a:lnTo>
                    <a:pt x="7612038" y="1597189"/>
                  </a:lnTo>
                  <a:lnTo>
                    <a:pt x="7611653" y="1599127"/>
                  </a:lnTo>
                  <a:lnTo>
                    <a:pt x="7615706" y="1619636"/>
                  </a:lnTo>
                  <a:lnTo>
                    <a:pt x="7627888" y="1637819"/>
                  </a:lnTo>
                  <a:lnTo>
                    <a:pt x="7840875" y="1850807"/>
                  </a:lnTo>
                  <a:lnTo>
                    <a:pt x="7840875" y="2038261"/>
                  </a:lnTo>
                  <a:lnTo>
                    <a:pt x="7804179" y="2009256"/>
                  </a:lnTo>
                  <a:close/>
                </a:path>
                <a:path w="7840980" h="8531225">
                  <a:moveTo>
                    <a:pt x="7840875" y="1850807"/>
                  </a:moveTo>
                  <a:lnTo>
                    <a:pt x="7627888" y="1637819"/>
                  </a:lnTo>
                  <a:lnTo>
                    <a:pt x="7646071" y="1650001"/>
                  </a:lnTo>
                  <a:lnTo>
                    <a:pt x="7666580" y="1654055"/>
                  </a:lnTo>
                  <a:lnTo>
                    <a:pt x="7687093" y="1649981"/>
                  </a:lnTo>
                  <a:lnTo>
                    <a:pt x="7705288" y="1637781"/>
                  </a:lnTo>
                  <a:lnTo>
                    <a:pt x="7717488" y="1619586"/>
                  </a:lnTo>
                  <a:lnTo>
                    <a:pt x="7721561" y="1599073"/>
                  </a:lnTo>
                  <a:lnTo>
                    <a:pt x="7717508" y="1578564"/>
                  </a:lnTo>
                  <a:lnTo>
                    <a:pt x="7705326" y="1560381"/>
                  </a:lnTo>
                  <a:lnTo>
                    <a:pt x="7840875" y="1695929"/>
                  </a:lnTo>
                  <a:lnTo>
                    <a:pt x="7840875" y="1850807"/>
                  </a:lnTo>
                  <a:close/>
                </a:path>
                <a:path w="7840980" h="8531225">
                  <a:moveTo>
                    <a:pt x="7612038" y="1597189"/>
                  </a:moveTo>
                  <a:lnTo>
                    <a:pt x="7440682" y="1425834"/>
                  </a:lnTo>
                  <a:lnTo>
                    <a:pt x="7452603" y="1433882"/>
                  </a:lnTo>
                  <a:lnTo>
                    <a:pt x="7466413" y="1436851"/>
                  </a:lnTo>
                  <a:lnTo>
                    <a:pt x="7480515" y="1434304"/>
                  </a:lnTo>
                  <a:lnTo>
                    <a:pt x="7493315" y="1425808"/>
                  </a:lnTo>
                  <a:lnTo>
                    <a:pt x="7501811" y="1413008"/>
                  </a:lnTo>
                  <a:lnTo>
                    <a:pt x="7504357" y="1398906"/>
                  </a:lnTo>
                  <a:lnTo>
                    <a:pt x="7501389" y="1385096"/>
                  </a:lnTo>
                  <a:lnTo>
                    <a:pt x="7493340" y="1373175"/>
                  </a:lnTo>
                  <a:lnTo>
                    <a:pt x="7665242" y="1545077"/>
                  </a:lnTo>
                  <a:lnTo>
                    <a:pt x="7646338" y="1548437"/>
                  </a:lnTo>
                  <a:lnTo>
                    <a:pt x="7627926" y="1560419"/>
                  </a:lnTo>
                  <a:lnTo>
                    <a:pt x="7615726" y="1578614"/>
                  </a:lnTo>
                  <a:lnTo>
                    <a:pt x="7612038" y="1597189"/>
                  </a:lnTo>
                  <a:close/>
                </a:path>
                <a:path w="7840980" h="8531225">
                  <a:moveTo>
                    <a:pt x="2376836" y="8352573"/>
                  </a:moveTo>
                  <a:lnTo>
                    <a:pt x="178189" y="6153926"/>
                  </a:lnTo>
                  <a:lnTo>
                    <a:pt x="145771" y="6118907"/>
                  </a:lnTo>
                  <a:lnTo>
                    <a:pt x="116598" y="6082057"/>
                  </a:lnTo>
                  <a:lnTo>
                    <a:pt x="90670" y="6043568"/>
                  </a:lnTo>
                  <a:lnTo>
                    <a:pt x="67985" y="6003634"/>
                  </a:lnTo>
                  <a:lnTo>
                    <a:pt x="48544" y="5962446"/>
                  </a:lnTo>
                  <a:lnTo>
                    <a:pt x="32348" y="5920198"/>
                  </a:lnTo>
                  <a:lnTo>
                    <a:pt x="19395" y="5877082"/>
                  </a:lnTo>
                  <a:lnTo>
                    <a:pt x="9686" y="5833290"/>
                  </a:lnTo>
                  <a:lnTo>
                    <a:pt x="3221" y="5789015"/>
                  </a:lnTo>
                  <a:lnTo>
                    <a:pt x="0" y="5744450"/>
                  </a:lnTo>
                  <a:lnTo>
                    <a:pt x="21" y="5699786"/>
                  </a:lnTo>
                  <a:lnTo>
                    <a:pt x="3287" y="5655218"/>
                  </a:lnTo>
                  <a:lnTo>
                    <a:pt x="9795" y="5610937"/>
                  </a:lnTo>
                  <a:lnTo>
                    <a:pt x="19547" y="5567135"/>
                  </a:lnTo>
                  <a:lnTo>
                    <a:pt x="32542" y="5524006"/>
                  </a:lnTo>
                  <a:lnTo>
                    <a:pt x="48780" y="5481742"/>
                  </a:lnTo>
                  <a:lnTo>
                    <a:pt x="68261" y="5440535"/>
                  </a:lnTo>
                  <a:lnTo>
                    <a:pt x="90985" y="5400579"/>
                  </a:lnTo>
                  <a:lnTo>
                    <a:pt x="116951" y="5362065"/>
                  </a:lnTo>
                  <a:lnTo>
                    <a:pt x="146160" y="5325186"/>
                  </a:lnTo>
                  <a:lnTo>
                    <a:pt x="178612" y="5290135"/>
                  </a:lnTo>
                  <a:lnTo>
                    <a:pt x="5468748" y="0"/>
                  </a:lnTo>
                  <a:lnTo>
                    <a:pt x="5799023" y="0"/>
                  </a:lnTo>
                  <a:lnTo>
                    <a:pt x="5787902" y="7343"/>
                  </a:lnTo>
                  <a:lnTo>
                    <a:pt x="5750933" y="39643"/>
                  </a:lnTo>
                  <a:lnTo>
                    <a:pt x="314746" y="5475830"/>
                  </a:lnTo>
                  <a:lnTo>
                    <a:pt x="282446" y="5512799"/>
                  </a:lnTo>
                  <a:lnTo>
                    <a:pt x="256013" y="5552829"/>
                  </a:lnTo>
                  <a:lnTo>
                    <a:pt x="235449" y="5595308"/>
                  </a:lnTo>
                  <a:lnTo>
                    <a:pt x="220753" y="5639621"/>
                  </a:lnTo>
                  <a:lnTo>
                    <a:pt x="211927" y="5685158"/>
                  </a:lnTo>
                  <a:lnTo>
                    <a:pt x="208969" y="5731304"/>
                  </a:lnTo>
                  <a:lnTo>
                    <a:pt x="211881" y="5777447"/>
                  </a:lnTo>
                  <a:lnTo>
                    <a:pt x="220663" y="5822975"/>
                  </a:lnTo>
                  <a:lnTo>
                    <a:pt x="235315" y="5867274"/>
                  </a:lnTo>
                  <a:lnTo>
                    <a:pt x="255838" y="5909732"/>
                  </a:lnTo>
                  <a:lnTo>
                    <a:pt x="282231" y="5949736"/>
                  </a:lnTo>
                  <a:lnTo>
                    <a:pt x="314496" y="5986674"/>
                  </a:lnTo>
                  <a:lnTo>
                    <a:pt x="2856679" y="8528857"/>
                  </a:lnTo>
                  <a:lnTo>
                    <a:pt x="2830975" y="8530740"/>
                  </a:lnTo>
                  <a:lnTo>
                    <a:pt x="2786312" y="8530762"/>
                  </a:lnTo>
                  <a:lnTo>
                    <a:pt x="2741747" y="8527541"/>
                  </a:lnTo>
                  <a:lnTo>
                    <a:pt x="2697472" y="8521075"/>
                  </a:lnTo>
                  <a:lnTo>
                    <a:pt x="2653680" y="8511367"/>
                  </a:lnTo>
                  <a:lnTo>
                    <a:pt x="2610564" y="8498414"/>
                  </a:lnTo>
                  <a:lnTo>
                    <a:pt x="2568315" y="8482217"/>
                  </a:lnTo>
                  <a:lnTo>
                    <a:pt x="2527128" y="8462777"/>
                  </a:lnTo>
                  <a:lnTo>
                    <a:pt x="2487194" y="8440092"/>
                  </a:lnTo>
                  <a:lnTo>
                    <a:pt x="2448705" y="8414163"/>
                  </a:lnTo>
                  <a:lnTo>
                    <a:pt x="2411855" y="8384990"/>
                  </a:lnTo>
                  <a:lnTo>
                    <a:pt x="2376836" y="8352573"/>
                  </a:lnTo>
                  <a:close/>
                </a:path>
                <a:path w="7840980" h="8531225">
                  <a:moveTo>
                    <a:pt x="2856679" y="8528857"/>
                  </a:moveTo>
                  <a:lnTo>
                    <a:pt x="2547182" y="8219361"/>
                  </a:lnTo>
                  <a:lnTo>
                    <a:pt x="2584120" y="8251625"/>
                  </a:lnTo>
                  <a:lnTo>
                    <a:pt x="2624124" y="8278018"/>
                  </a:lnTo>
                  <a:lnTo>
                    <a:pt x="2666582" y="8298541"/>
                  </a:lnTo>
                  <a:lnTo>
                    <a:pt x="2710882" y="8313193"/>
                  </a:lnTo>
                  <a:lnTo>
                    <a:pt x="2756409" y="8321975"/>
                  </a:lnTo>
                  <a:lnTo>
                    <a:pt x="2802553" y="8324887"/>
                  </a:lnTo>
                  <a:lnTo>
                    <a:pt x="2848699" y="8321930"/>
                  </a:lnTo>
                  <a:lnTo>
                    <a:pt x="2894235" y="8313103"/>
                  </a:lnTo>
                  <a:lnTo>
                    <a:pt x="2938549" y="8298408"/>
                  </a:lnTo>
                  <a:lnTo>
                    <a:pt x="2981027" y="8277843"/>
                  </a:lnTo>
                  <a:lnTo>
                    <a:pt x="3021057" y="8251411"/>
                  </a:lnTo>
                  <a:lnTo>
                    <a:pt x="3058026" y="8219110"/>
                  </a:lnTo>
                  <a:lnTo>
                    <a:pt x="3056479" y="8217563"/>
                  </a:lnTo>
                  <a:lnTo>
                    <a:pt x="7840875" y="3433167"/>
                  </a:lnTo>
                  <a:lnTo>
                    <a:pt x="7840875" y="3751901"/>
                  </a:lnTo>
                  <a:lnTo>
                    <a:pt x="3240627" y="8352150"/>
                  </a:lnTo>
                  <a:lnTo>
                    <a:pt x="3205576" y="8384601"/>
                  </a:lnTo>
                  <a:lnTo>
                    <a:pt x="3168697" y="8413811"/>
                  </a:lnTo>
                  <a:lnTo>
                    <a:pt x="3130183" y="8439777"/>
                  </a:lnTo>
                  <a:lnTo>
                    <a:pt x="3090226" y="8462501"/>
                  </a:lnTo>
                  <a:lnTo>
                    <a:pt x="3049020" y="8481982"/>
                  </a:lnTo>
                  <a:lnTo>
                    <a:pt x="3006756" y="8498220"/>
                  </a:lnTo>
                  <a:lnTo>
                    <a:pt x="2963626" y="8511215"/>
                  </a:lnTo>
                  <a:lnTo>
                    <a:pt x="2919825" y="8520966"/>
                  </a:lnTo>
                  <a:lnTo>
                    <a:pt x="2875544" y="8527475"/>
                  </a:lnTo>
                  <a:lnTo>
                    <a:pt x="2856679" y="8528857"/>
                  </a:lnTo>
                  <a:close/>
                </a:path>
              </a:pathLst>
            </a:custGeom>
            <a:solidFill>
              <a:srgbClr val="E4EDF7"/>
            </a:solidFill>
          </p:spPr>
          <p:txBody>
            <a:bodyPr wrap="square" lIns="0" tIns="0" rIns="0" bIns="0" rtlCol="0"/>
            <a:lstStyle/>
            <a:p>
              <a:endParaRPr/>
            </a:p>
          </p:txBody>
        </p:sp>
        <p:sp>
          <p:nvSpPr>
            <p:cNvPr id="11" name="object 11"/>
            <p:cNvSpPr/>
            <p:nvPr/>
          </p:nvSpPr>
          <p:spPr>
            <a:xfrm>
              <a:off x="10653567" y="1"/>
              <a:ext cx="7634432" cy="8330532"/>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17505449" y="990820"/>
              <a:ext cx="446405" cy="446405"/>
            </a:xfrm>
            <a:custGeom>
              <a:avLst/>
              <a:gdLst/>
              <a:ahLst/>
              <a:cxnLst/>
              <a:rect l="l" t="t" r="r" b="b"/>
              <a:pathLst>
                <a:path w="446405" h="446405">
                  <a:moveTo>
                    <a:pt x="382357" y="435015"/>
                  </a:moveTo>
                  <a:lnTo>
                    <a:pt x="11016" y="63675"/>
                  </a:lnTo>
                  <a:lnTo>
                    <a:pt x="2968" y="51754"/>
                  </a:lnTo>
                  <a:lnTo>
                    <a:pt x="0" y="37944"/>
                  </a:lnTo>
                  <a:lnTo>
                    <a:pt x="2546" y="23842"/>
                  </a:lnTo>
                  <a:lnTo>
                    <a:pt x="11042" y="11042"/>
                  </a:lnTo>
                  <a:lnTo>
                    <a:pt x="23842" y="2546"/>
                  </a:lnTo>
                  <a:lnTo>
                    <a:pt x="37944" y="0"/>
                  </a:lnTo>
                  <a:lnTo>
                    <a:pt x="51754" y="2968"/>
                  </a:lnTo>
                  <a:lnTo>
                    <a:pt x="63675" y="11016"/>
                  </a:lnTo>
                  <a:lnTo>
                    <a:pt x="435015" y="382357"/>
                  </a:lnTo>
                  <a:lnTo>
                    <a:pt x="443064" y="394278"/>
                  </a:lnTo>
                  <a:lnTo>
                    <a:pt x="446032" y="408088"/>
                  </a:lnTo>
                  <a:lnTo>
                    <a:pt x="443486" y="422190"/>
                  </a:lnTo>
                  <a:lnTo>
                    <a:pt x="434990" y="434990"/>
                  </a:lnTo>
                  <a:lnTo>
                    <a:pt x="422190" y="443486"/>
                  </a:lnTo>
                  <a:lnTo>
                    <a:pt x="408088" y="446032"/>
                  </a:lnTo>
                  <a:lnTo>
                    <a:pt x="394278" y="443064"/>
                  </a:lnTo>
                  <a:lnTo>
                    <a:pt x="382357" y="435015"/>
                  </a:lnTo>
                  <a:close/>
                </a:path>
              </a:pathLst>
            </a:custGeom>
            <a:solidFill>
              <a:srgbClr val="87A0B9"/>
            </a:solidFill>
          </p:spPr>
          <p:txBody>
            <a:bodyPr wrap="square" lIns="0" tIns="0" rIns="0" bIns="0" rtlCol="0"/>
            <a:lstStyle/>
            <a:p>
              <a:endParaRPr/>
            </a:p>
          </p:txBody>
        </p:sp>
        <p:sp>
          <p:nvSpPr>
            <p:cNvPr id="13" name="object 13"/>
            <p:cNvSpPr/>
            <p:nvPr/>
          </p:nvSpPr>
          <p:spPr>
            <a:xfrm>
              <a:off x="18058969" y="1544347"/>
              <a:ext cx="109525" cy="109512"/>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14105878" y="223392"/>
              <a:ext cx="4039235" cy="4515485"/>
            </a:xfrm>
            <a:custGeom>
              <a:avLst/>
              <a:gdLst/>
              <a:ahLst/>
              <a:cxnLst/>
              <a:rect l="l" t="t" r="r" b="b"/>
              <a:pathLst>
                <a:path w="4039234" h="4515485">
                  <a:moveTo>
                    <a:pt x="484733" y="1039977"/>
                  </a:moveTo>
                  <a:lnTo>
                    <a:pt x="468871" y="1029538"/>
                  </a:lnTo>
                  <a:lnTo>
                    <a:pt x="450684" y="1026058"/>
                  </a:lnTo>
                  <a:lnTo>
                    <a:pt x="432498" y="1029550"/>
                  </a:lnTo>
                  <a:lnTo>
                    <a:pt x="416623" y="1040015"/>
                  </a:lnTo>
                  <a:lnTo>
                    <a:pt x="13944" y="1442694"/>
                  </a:lnTo>
                  <a:lnTo>
                    <a:pt x="3492" y="1458569"/>
                  </a:lnTo>
                  <a:lnTo>
                    <a:pt x="0" y="1476756"/>
                  </a:lnTo>
                  <a:lnTo>
                    <a:pt x="3467" y="1494942"/>
                  </a:lnTo>
                  <a:lnTo>
                    <a:pt x="13906" y="1510804"/>
                  </a:lnTo>
                  <a:lnTo>
                    <a:pt x="484733" y="1039977"/>
                  </a:lnTo>
                  <a:close/>
                </a:path>
                <a:path w="4039234" h="4515485">
                  <a:moveTo>
                    <a:pt x="1056233" y="468477"/>
                  </a:moveTo>
                  <a:lnTo>
                    <a:pt x="1040612" y="457796"/>
                  </a:lnTo>
                  <a:lnTo>
                    <a:pt x="1022959" y="453796"/>
                  </a:lnTo>
                  <a:lnTo>
                    <a:pt x="1005306" y="456755"/>
                  </a:lnTo>
                  <a:lnTo>
                    <a:pt x="989672" y="466966"/>
                  </a:lnTo>
                  <a:lnTo>
                    <a:pt x="586994" y="869645"/>
                  </a:lnTo>
                  <a:lnTo>
                    <a:pt x="576529" y="885520"/>
                  </a:lnTo>
                  <a:lnTo>
                    <a:pt x="573036" y="903706"/>
                  </a:lnTo>
                  <a:lnTo>
                    <a:pt x="576516" y="921893"/>
                  </a:lnTo>
                  <a:lnTo>
                    <a:pt x="586955" y="937755"/>
                  </a:lnTo>
                  <a:lnTo>
                    <a:pt x="1056233" y="468477"/>
                  </a:lnTo>
                  <a:close/>
                </a:path>
                <a:path w="4039234" h="4515485">
                  <a:moveTo>
                    <a:pt x="1510030" y="14693"/>
                  </a:moveTo>
                  <a:lnTo>
                    <a:pt x="1494409" y="4013"/>
                  </a:lnTo>
                  <a:lnTo>
                    <a:pt x="1476743" y="0"/>
                  </a:lnTo>
                  <a:lnTo>
                    <a:pt x="1459090" y="2959"/>
                  </a:lnTo>
                  <a:lnTo>
                    <a:pt x="1443456" y="13169"/>
                  </a:lnTo>
                  <a:lnTo>
                    <a:pt x="1249857" y="206768"/>
                  </a:lnTo>
                  <a:lnTo>
                    <a:pt x="1239405" y="222643"/>
                  </a:lnTo>
                  <a:lnTo>
                    <a:pt x="1235913" y="240830"/>
                  </a:lnTo>
                  <a:lnTo>
                    <a:pt x="1239393" y="259016"/>
                  </a:lnTo>
                  <a:lnTo>
                    <a:pt x="1249832" y="274878"/>
                  </a:lnTo>
                  <a:lnTo>
                    <a:pt x="1510030" y="14693"/>
                  </a:lnTo>
                  <a:close/>
                </a:path>
                <a:path w="4039234" h="4515485">
                  <a:moveTo>
                    <a:pt x="4039171" y="3781310"/>
                  </a:moveTo>
                  <a:lnTo>
                    <a:pt x="4035704" y="3763124"/>
                  </a:lnTo>
                  <a:lnTo>
                    <a:pt x="4025265" y="3747262"/>
                  </a:lnTo>
                  <a:lnTo>
                    <a:pt x="3271012" y="4501515"/>
                  </a:lnTo>
                  <a:lnTo>
                    <a:pt x="3286874" y="4511954"/>
                  </a:lnTo>
                  <a:lnTo>
                    <a:pt x="3305060" y="4515434"/>
                  </a:lnTo>
                  <a:lnTo>
                    <a:pt x="3323247" y="4511941"/>
                  </a:lnTo>
                  <a:lnTo>
                    <a:pt x="3339122" y="4501477"/>
                  </a:lnTo>
                  <a:lnTo>
                    <a:pt x="4025227" y="3815372"/>
                  </a:lnTo>
                  <a:lnTo>
                    <a:pt x="4035679" y="3799497"/>
                  </a:lnTo>
                  <a:lnTo>
                    <a:pt x="4039171" y="3781310"/>
                  </a:lnTo>
                  <a:close/>
                </a:path>
              </a:pathLst>
            </a:custGeom>
            <a:solidFill>
              <a:srgbClr val="87A0B9"/>
            </a:solidFill>
          </p:spPr>
          <p:txBody>
            <a:bodyPr wrap="square" lIns="0" tIns="0" rIns="0" bIns="0" rtlCol="0"/>
            <a:lstStyle/>
            <a:p>
              <a:endParaRPr/>
            </a:p>
          </p:txBody>
        </p:sp>
        <p:sp>
          <p:nvSpPr>
            <p:cNvPr id="15" name="object 15"/>
            <p:cNvSpPr/>
            <p:nvPr/>
          </p:nvSpPr>
          <p:spPr>
            <a:xfrm>
              <a:off x="10402989" y="11"/>
              <a:ext cx="7885430" cy="10287000"/>
            </a:xfrm>
            <a:custGeom>
              <a:avLst/>
              <a:gdLst/>
              <a:ahLst/>
              <a:cxnLst/>
              <a:rect l="l" t="t" r="r" b="b"/>
              <a:pathLst>
                <a:path w="7885430" h="10287000">
                  <a:moveTo>
                    <a:pt x="7884998" y="4390961"/>
                  </a:moveTo>
                  <a:lnTo>
                    <a:pt x="5178818" y="7097154"/>
                  </a:lnTo>
                  <a:lnTo>
                    <a:pt x="5146370" y="7132206"/>
                  </a:lnTo>
                  <a:lnTo>
                    <a:pt x="5117160" y="7169086"/>
                  </a:lnTo>
                  <a:lnTo>
                    <a:pt x="5091188" y="7207593"/>
                  </a:lnTo>
                  <a:lnTo>
                    <a:pt x="5068468" y="7247547"/>
                  </a:lnTo>
                  <a:lnTo>
                    <a:pt x="5048986" y="7288758"/>
                  </a:lnTo>
                  <a:lnTo>
                    <a:pt x="5032756" y="7331024"/>
                  </a:lnTo>
                  <a:lnTo>
                    <a:pt x="5019751" y="7374153"/>
                  </a:lnTo>
                  <a:lnTo>
                    <a:pt x="5009997" y="7417956"/>
                  </a:lnTo>
                  <a:lnTo>
                    <a:pt x="5003495" y="7462228"/>
                  </a:lnTo>
                  <a:lnTo>
                    <a:pt x="5000231" y="7506805"/>
                  </a:lnTo>
                  <a:lnTo>
                    <a:pt x="5000206" y="7551471"/>
                  </a:lnTo>
                  <a:lnTo>
                    <a:pt x="5003431" y="7596035"/>
                  </a:lnTo>
                  <a:lnTo>
                    <a:pt x="5009896" y="7640307"/>
                  </a:lnTo>
                  <a:lnTo>
                    <a:pt x="5019599" y="7684097"/>
                  </a:lnTo>
                  <a:lnTo>
                    <a:pt x="5032553" y="7727213"/>
                  </a:lnTo>
                  <a:lnTo>
                    <a:pt x="5048758" y="7769466"/>
                  </a:lnTo>
                  <a:lnTo>
                    <a:pt x="5068189" y="7810652"/>
                  </a:lnTo>
                  <a:lnTo>
                    <a:pt x="5090871" y="7850581"/>
                  </a:lnTo>
                  <a:lnTo>
                    <a:pt x="5116804" y="7889075"/>
                  </a:lnTo>
                  <a:lnTo>
                    <a:pt x="5145976" y="7925917"/>
                  </a:lnTo>
                  <a:lnTo>
                    <a:pt x="5178399" y="7960944"/>
                  </a:lnTo>
                  <a:lnTo>
                    <a:pt x="7377049" y="10159594"/>
                  </a:lnTo>
                  <a:lnTo>
                    <a:pt x="7412063" y="10192004"/>
                  </a:lnTo>
                  <a:lnTo>
                    <a:pt x="7448918" y="10221176"/>
                  </a:lnTo>
                  <a:lnTo>
                    <a:pt x="7487399" y="10247109"/>
                  </a:lnTo>
                  <a:lnTo>
                    <a:pt x="7527341" y="10269791"/>
                  </a:lnTo>
                  <a:lnTo>
                    <a:pt x="7563777" y="10287000"/>
                  </a:lnTo>
                  <a:lnTo>
                    <a:pt x="7808011" y="10287000"/>
                  </a:lnTo>
                  <a:lnTo>
                    <a:pt x="5314708" y="7793685"/>
                  </a:lnTo>
                  <a:lnTo>
                    <a:pt x="5282438" y="7756753"/>
                  </a:lnTo>
                  <a:lnTo>
                    <a:pt x="5256047" y="7716748"/>
                  </a:lnTo>
                  <a:lnTo>
                    <a:pt x="5235524" y="7674292"/>
                  </a:lnTo>
                  <a:lnTo>
                    <a:pt x="5220868" y="7629995"/>
                  </a:lnTo>
                  <a:lnTo>
                    <a:pt x="5212092" y="7584465"/>
                  </a:lnTo>
                  <a:lnTo>
                    <a:pt x="5209171" y="7538313"/>
                  </a:lnTo>
                  <a:lnTo>
                    <a:pt x="5212131" y="7492174"/>
                  </a:lnTo>
                  <a:lnTo>
                    <a:pt x="5220957" y="7446632"/>
                  </a:lnTo>
                  <a:lnTo>
                    <a:pt x="5235651" y="7402322"/>
                  </a:lnTo>
                  <a:lnTo>
                    <a:pt x="5256225" y="7359840"/>
                  </a:lnTo>
                  <a:lnTo>
                    <a:pt x="5282654" y="7319810"/>
                  </a:lnTo>
                  <a:lnTo>
                    <a:pt x="5314950" y="7282840"/>
                  </a:lnTo>
                  <a:lnTo>
                    <a:pt x="7884998" y="4712792"/>
                  </a:lnTo>
                  <a:lnTo>
                    <a:pt x="7884998" y="4390961"/>
                  </a:lnTo>
                  <a:close/>
                </a:path>
                <a:path w="7885430" h="10287000">
                  <a:moveTo>
                    <a:pt x="7884998" y="3751897"/>
                  </a:moveTo>
                  <a:lnTo>
                    <a:pt x="3283204" y="8353692"/>
                  </a:lnTo>
                  <a:lnTo>
                    <a:pt x="3248152" y="8386140"/>
                  </a:lnTo>
                  <a:lnTo>
                    <a:pt x="3211271" y="8415350"/>
                  </a:lnTo>
                  <a:lnTo>
                    <a:pt x="3172764" y="8441322"/>
                  </a:lnTo>
                  <a:lnTo>
                    <a:pt x="3132810" y="8464042"/>
                  </a:lnTo>
                  <a:lnTo>
                    <a:pt x="3091599" y="8483524"/>
                  </a:lnTo>
                  <a:lnTo>
                    <a:pt x="3049333" y="8499767"/>
                  </a:lnTo>
                  <a:lnTo>
                    <a:pt x="3006204" y="8512759"/>
                  </a:lnTo>
                  <a:lnTo>
                    <a:pt x="2962402" y="8522513"/>
                  </a:lnTo>
                  <a:lnTo>
                    <a:pt x="2918129" y="8529015"/>
                  </a:lnTo>
                  <a:lnTo>
                    <a:pt x="2873552" y="8532292"/>
                  </a:lnTo>
                  <a:lnTo>
                    <a:pt x="2828887" y="8532304"/>
                  </a:lnTo>
                  <a:lnTo>
                    <a:pt x="2784322" y="8529091"/>
                  </a:lnTo>
                  <a:lnTo>
                    <a:pt x="2740050" y="8522614"/>
                  </a:lnTo>
                  <a:lnTo>
                    <a:pt x="2696260" y="8512912"/>
                  </a:lnTo>
                  <a:lnTo>
                    <a:pt x="2653144" y="8499958"/>
                  </a:lnTo>
                  <a:lnTo>
                    <a:pt x="2610891" y="8483765"/>
                  </a:lnTo>
                  <a:lnTo>
                    <a:pt x="2569705" y="8464321"/>
                  </a:lnTo>
                  <a:lnTo>
                    <a:pt x="2529776" y="8441639"/>
                  </a:lnTo>
                  <a:lnTo>
                    <a:pt x="2491282" y="8415706"/>
                  </a:lnTo>
                  <a:lnTo>
                    <a:pt x="2454440" y="8386534"/>
                  </a:lnTo>
                  <a:lnTo>
                    <a:pt x="2419413" y="8354123"/>
                  </a:lnTo>
                  <a:lnTo>
                    <a:pt x="220764" y="6155474"/>
                  </a:lnTo>
                  <a:lnTo>
                    <a:pt x="188353" y="6120447"/>
                  </a:lnTo>
                  <a:lnTo>
                    <a:pt x="159181" y="6083605"/>
                  </a:lnTo>
                  <a:lnTo>
                    <a:pt x="133248" y="6045111"/>
                  </a:lnTo>
                  <a:lnTo>
                    <a:pt x="110566" y="6005182"/>
                  </a:lnTo>
                  <a:lnTo>
                    <a:pt x="91122" y="5963996"/>
                  </a:lnTo>
                  <a:lnTo>
                    <a:pt x="74930" y="5921743"/>
                  </a:lnTo>
                  <a:lnTo>
                    <a:pt x="61976" y="5878627"/>
                  </a:lnTo>
                  <a:lnTo>
                    <a:pt x="52273" y="5834837"/>
                  </a:lnTo>
                  <a:lnTo>
                    <a:pt x="45796" y="5790565"/>
                  </a:lnTo>
                  <a:lnTo>
                    <a:pt x="42583" y="5746000"/>
                  </a:lnTo>
                  <a:lnTo>
                    <a:pt x="42595" y="5701335"/>
                  </a:lnTo>
                  <a:lnTo>
                    <a:pt x="45872" y="5656758"/>
                  </a:lnTo>
                  <a:lnTo>
                    <a:pt x="52374" y="5612485"/>
                  </a:lnTo>
                  <a:lnTo>
                    <a:pt x="62128" y="5568683"/>
                  </a:lnTo>
                  <a:lnTo>
                    <a:pt x="75120" y="5525554"/>
                  </a:lnTo>
                  <a:lnTo>
                    <a:pt x="91363" y="5483288"/>
                  </a:lnTo>
                  <a:lnTo>
                    <a:pt x="110845" y="5442077"/>
                  </a:lnTo>
                  <a:lnTo>
                    <a:pt x="133565" y="5402123"/>
                  </a:lnTo>
                  <a:lnTo>
                    <a:pt x="159499" y="5363654"/>
                  </a:lnTo>
                  <a:lnTo>
                    <a:pt x="188747" y="5326735"/>
                  </a:lnTo>
                  <a:lnTo>
                    <a:pt x="221195" y="5291683"/>
                  </a:lnTo>
                  <a:lnTo>
                    <a:pt x="5512879" y="0"/>
                  </a:lnTo>
                  <a:lnTo>
                    <a:pt x="5450992" y="0"/>
                  </a:lnTo>
                  <a:lnTo>
                    <a:pt x="190309" y="5260797"/>
                  </a:lnTo>
                  <a:lnTo>
                    <a:pt x="158534" y="5294985"/>
                  </a:lnTo>
                  <a:lnTo>
                    <a:pt x="128473" y="5332552"/>
                  </a:lnTo>
                  <a:lnTo>
                    <a:pt x="101498" y="5371808"/>
                  </a:lnTo>
                  <a:lnTo>
                    <a:pt x="77736" y="5412460"/>
                  </a:lnTo>
                  <a:lnTo>
                    <a:pt x="57124" y="5454370"/>
                  </a:lnTo>
                  <a:lnTo>
                    <a:pt x="39687" y="5497347"/>
                  </a:lnTo>
                  <a:lnTo>
                    <a:pt x="25425" y="5541238"/>
                  </a:lnTo>
                  <a:lnTo>
                    <a:pt x="14312" y="5585828"/>
                  </a:lnTo>
                  <a:lnTo>
                    <a:pt x="6375" y="5630964"/>
                  </a:lnTo>
                  <a:lnTo>
                    <a:pt x="1612" y="5676468"/>
                  </a:lnTo>
                  <a:lnTo>
                    <a:pt x="0" y="5722137"/>
                  </a:lnTo>
                  <a:lnTo>
                    <a:pt x="1562" y="5767806"/>
                  </a:lnTo>
                  <a:lnTo>
                    <a:pt x="6286" y="5813298"/>
                  </a:lnTo>
                  <a:lnTo>
                    <a:pt x="14185" y="5858421"/>
                  </a:lnTo>
                  <a:lnTo>
                    <a:pt x="25247" y="5903011"/>
                  </a:lnTo>
                  <a:lnTo>
                    <a:pt x="39471" y="5946876"/>
                  </a:lnTo>
                  <a:lnTo>
                    <a:pt x="56870" y="5989853"/>
                  </a:lnTo>
                  <a:lnTo>
                    <a:pt x="77431" y="6031738"/>
                  </a:lnTo>
                  <a:lnTo>
                    <a:pt x="101155" y="6072365"/>
                  </a:lnTo>
                  <a:lnTo>
                    <a:pt x="128054" y="6111557"/>
                  </a:lnTo>
                  <a:lnTo>
                    <a:pt x="158115" y="6149124"/>
                  </a:lnTo>
                  <a:lnTo>
                    <a:pt x="191338" y="6184900"/>
                  </a:lnTo>
                  <a:lnTo>
                    <a:pt x="2389987" y="8383549"/>
                  </a:lnTo>
                  <a:lnTo>
                    <a:pt x="2425763" y="8416772"/>
                  </a:lnTo>
                  <a:lnTo>
                    <a:pt x="2463330" y="8446833"/>
                  </a:lnTo>
                  <a:lnTo>
                    <a:pt x="2502522" y="8473732"/>
                  </a:lnTo>
                  <a:lnTo>
                    <a:pt x="2543149" y="8497456"/>
                  </a:lnTo>
                  <a:lnTo>
                    <a:pt x="2581656" y="8516366"/>
                  </a:lnTo>
                  <a:lnTo>
                    <a:pt x="2628011" y="8535416"/>
                  </a:lnTo>
                  <a:lnTo>
                    <a:pt x="2671876" y="8549640"/>
                  </a:lnTo>
                  <a:lnTo>
                    <a:pt x="2716466" y="8560702"/>
                  </a:lnTo>
                  <a:lnTo>
                    <a:pt x="2761589" y="8568601"/>
                  </a:lnTo>
                  <a:lnTo>
                    <a:pt x="2807081" y="8573325"/>
                  </a:lnTo>
                  <a:lnTo>
                    <a:pt x="2852750" y="8574888"/>
                  </a:lnTo>
                  <a:lnTo>
                    <a:pt x="2898419" y="8573275"/>
                  </a:lnTo>
                  <a:lnTo>
                    <a:pt x="2943923" y="8568512"/>
                  </a:lnTo>
                  <a:lnTo>
                    <a:pt x="2989059" y="8560575"/>
                  </a:lnTo>
                  <a:lnTo>
                    <a:pt x="3033649" y="8549462"/>
                  </a:lnTo>
                  <a:lnTo>
                    <a:pt x="3077540" y="8535200"/>
                  </a:lnTo>
                  <a:lnTo>
                    <a:pt x="3120517" y="8517763"/>
                  </a:lnTo>
                  <a:lnTo>
                    <a:pt x="3162427" y="8497151"/>
                  </a:lnTo>
                  <a:lnTo>
                    <a:pt x="3203079" y="8473389"/>
                  </a:lnTo>
                  <a:lnTo>
                    <a:pt x="3242297" y="8446452"/>
                  </a:lnTo>
                  <a:lnTo>
                    <a:pt x="3279902" y="8416353"/>
                  </a:lnTo>
                  <a:lnTo>
                    <a:pt x="3314090" y="8384578"/>
                  </a:lnTo>
                  <a:lnTo>
                    <a:pt x="7884998" y="3813784"/>
                  </a:lnTo>
                  <a:lnTo>
                    <a:pt x="7884998" y="3751897"/>
                  </a:lnTo>
                  <a:close/>
                </a:path>
                <a:path w="7885430" h="10287000">
                  <a:moveTo>
                    <a:pt x="7884998" y="1237488"/>
                  </a:moveTo>
                  <a:lnTo>
                    <a:pt x="6647510" y="0"/>
                  </a:lnTo>
                  <a:lnTo>
                    <a:pt x="6585559" y="0"/>
                  </a:lnTo>
                  <a:lnTo>
                    <a:pt x="7884998" y="1299438"/>
                  </a:lnTo>
                  <a:lnTo>
                    <a:pt x="7884998" y="1237488"/>
                  </a:lnTo>
                  <a:close/>
                </a:path>
                <a:path w="7885430" h="10287000">
                  <a:moveTo>
                    <a:pt x="7885011" y="10121951"/>
                  </a:moveTo>
                  <a:lnTo>
                    <a:pt x="7848905" y="10128948"/>
                  </a:lnTo>
                  <a:lnTo>
                    <a:pt x="7802766" y="10131908"/>
                  </a:lnTo>
                  <a:lnTo>
                    <a:pt x="7756614" y="10128987"/>
                  </a:lnTo>
                  <a:lnTo>
                    <a:pt x="7711084" y="10120211"/>
                  </a:lnTo>
                  <a:lnTo>
                    <a:pt x="7666787" y="10105555"/>
                  </a:lnTo>
                  <a:lnTo>
                    <a:pt x="7624331" y="10085032"/>
                  </a:lnTo>
                  <a:lnTo>
                    <a:pt x="7584326" y="10058641"/>
                  </a:lnTo>
                  <a:lnTo>
                    <a:pt x="7547394" y="10026371"/>
                  </a:lnTo>
                  <a:lnTo>
                    <a:pt x="7808011" y="10287000"/>
                  </a:lnTo>
                  <a:lnTo>
                    <a:pt x="7885011" y="10287000"/>
                  </a:lnTo>
                  <a:lnTo>
                    <a:pt x="7885011" y="10121951"/>
                  </a:lnTo>
                  <a:close/>
                </a:path>
              </a:pathLst>
            </a:custGeom>
            <a:solidFill>
              <a:srgbClr val="E4EDF7"/>
            </a:solidFill>
          </p:spPr>
          <p:txBody>
            <a:bodyPr wrap="square" lIns="0" tIns="0" rIns="0" bIns="0" rtlCol="0"/>
            <a:lstStyle/>
            <a:p>
              <a:endParaRPr/>
            </a:p>
          </p:txBody>
        </p:sp>
        <p:sp>
          <p:nvSpPr>
            <p:cNvPr id="16" name="object 16"/>
            <p:cNvSpPr/>
            <p:nvPr/>
          </p:nvSpPr>
          <p:spPr>
            <a:xfrm>
              <a:off x="15609646" y="4713432"/>
              <a:ext cx="2678353" cy="5424138"/>
            </a:xfrm>
            <a:prstGeom prst="rect">
              <a:avLst/>
            </a:prstGeom>
            <a:blipFill>
              <a:blip r:embed="rId5" cstate="print"/>
              <a:stretch>
                <a:fillRect/>
              </a:stretch>
            </a:blipFill>
          </p:spPr>
          <p:txBody>
            <a:bodyPr wrap="square" lIns="0" tIns="0" rIns="0" bIns="0" rtlCol="0"/>
            <a:lstStyle/>
            <a:p>
              <a:endParaRPr/>
            </a:p>
          </p:txBody>
        </p:sp>
        <p:sp>
          <p:nvSpPr>
            <p:cNvPr id="17" name="object 17"/>
            <p:cNvSpPr/>
            <p:nvPr/>
          </p:nvSpPr>
          <p:spPr>
            <a:xfrm>
              <a:off x="12654077" y="4329086"/>
              <a:ext cx="5634355" cy="5958205"/>
            </a:xfrm>
            <a:custGeom>
              <a:avLst/>
              <a:gdLst/>
              <a:ahLst/>
              <a:cxnLst/>
              <a:rect l="l" t="t" r="r" b="b"/>
              <a:pathLst>
                <a:path w="5634355" h="5958205">
                  <a:moveTo>
                    <a:pt x="4117581" y="5957925"/>
                  </a:moveTo>
                  <a:lnTo>
                    <a:pt x="3558057" y="5398401"/>
                  </a:lnTo>
                  <a:lnTo>
                    <a:pt x="3558057" y="5834367"/>
                  </a:lnTo>
                  <a:lnTo>
                    <a:pt x="3555504" y="5848477"/>
                  </a:lnTo>
                  <a:lnTo>
                    <a:pt x="3547008" y="5861278"/>
                  </a:lnTo>
                  <a:lnTo>
                    <a:pt x="3534219" y="5869775"/>
                  </a:lnTo>
                  <a:lnTo>
                    <a:pt x="3520109" y="5872315"/>
                  </a:lnTo>
                  <a:lnTo>
                    <a:pt x="3506305" y="5869356"/>
                  </a:lnTo>
                  <a:lnTo>
                    <a:pt x="3494379" y="5861316"/>
                  </a:lnTo>
                  <a:lnTo>
                    <a:pt x="3123044" y="5489956"/>
                  </a:lnTo>
                  <a:lnTo>
                    <a:pt x="3114992" y="5478043"/>
                  </a:lnTo>
                  <a:lnTo>
                    <a:pt x="3112020" y="5464226"/>
                  </a:lnTo>
                  <a:lnTo>
                    <a:pt x="3114573" y="5450129"/>
                  </a:lnTo>
                  <a:lnTo>
                    <a:pt x="3123069" y="5437327"/>
                  </a:lnTo>
                  <a:lnTo>
                    <a:pt x="3135871" y="5428831"/>
                  </a:lnTo>
                  <a:lnTo>
                    <a:pt x="3149968" y="5426291"/>
                  </a:lnTo>
                  <a:lnTo>
                    <a:pt x="3163773" y="5429250"/>
                  </a:lnTo>
                  <a:lnTo>
                    <a:pt x="3175698" y="5437302"/>
                  </a:lnTo>
                  <a:lnTo>
                    <a:pt x="3547072" y="5808688"/>
                  </a:lnTo>
                  <a:lnTo>
                    <a:pt x="3555085" y="5820562"/>
                  </a:lnTo>
                  <a:lnTo>
                    <a:pt x="3558057" y="5834367"/>
                  </a:lnTo>
                  <a:lnTo>
                    <a:pt x="3558057" y="5398401"/>
                  </a:lnTo>
                  <a:lnTo>
                    <a:pt x="2490470" y="4330814"/>
                  </a:lnTo>
                  <a:lnTo>
                    <a:pt x="2455456" y="4298391"/>
                  </a:lnTo>
                  <a:lnTo>
                    <a:pt x="2418600" y="4269219"/>
                  </a:lnTo>
                  <a:lnTo>
                    <a:pt x="2380119" y="4243286"/>
                  </a:lnTo>
                  <a:lnTo>
                    <a:pt x="2340178" y="4220603"/>
                  </a:lnTo>
                  <a:lnTo>
                    <a:pt x="2298992" y="4201160"/>
                  </a:lnTo>
                  <a:lnTo>
                    <a:pt x="2256739" y="4184967"/>
                  </a:lnTo>
                  <a:lnTo>
                    <a:pt x="2213622" y="4172013"/>
                  </a:lnTo>
                  <a:lnTo>
                    <a:pt x="2169833" y="4162310"/>
                  </a:lnTo>
                  <a:lnTo>
                    <a:pt x="2125561" y="4155846"/>
                  </a:lnTo>
                  <a:lnTo>
                    <a:pt x="2080996" y="4152620"/>
                  </a:lnTo>
                  <a:lnTo>
                    <a:pt x="2036330" y="4152646"/>
                  </a:lnTo>
                  <a:lnTo>
                    <a:pt x="1991842" y="4155897"/>
                  </a:lnTo>
                  <a:lnTo>
                    <a:pt x="1947481" y="4162412"/>
                  </a:lnTo>
                  <a:lnTo>
                    <a:pt x="1903679" y="4172166"/>
                  </a:lnTo>
                  <a:lnTo>
                    <a:pt x="1860550" y="4185158"/>
                  </a:lnTo>
                  <a:lnTo>
                    <a:pt x="1818284" y="4201401"/>
                  </a:lnTo>
                  <a:lnTo>
                    <a:pt x="1777085" y="4220883"/>
                  </a:lnTo>
                  <a:lnTo>
                    <a:pt x="1737131" y="4243603"/>
                  </a:lnTo>
                  <a:lnTo>
                    <a:pt x="1698612" y="4269575"/>
                  </a:lnTo>
                  <a:lnTo>
                    <a:pt x="1661731" y="4298785"/>
                  </a:lnTo>
                  <a:lnTo>
                    <a:pt x="1626679" y="4331233"/>
                  </a:lnTo>
                  <a:lnTo>
                    <a:pt x="0" y="5957925"/>
                  </a:lnTo>
                  <a:lnTo>
                    <a:pt x="321818" y="5957925"/>
                  </a:lnTo>
                  <a:lnTo>
                    <a:pt x="1804631" y="4475111"/>
                  </a:lnTo>
                  <a:lnTo>
                    <a:pt x="1841601" y="4442815"/>
                  </a:lnTo>
                  <a:lnTo>
                    <a:pt x="1881632" y="4416374"/>
                  </a:lnTo>
                  <a:lnTo>
                    <a:pt x="1924113" y="4395813"/>
                  </a:lnTo>
                  <a:lnTo>
                    <a:pt x="1968423" y="4381119"/>
                  </a:lnTo>
                  <a:lnTo>
                    <a:pt x="2013966" y="4372292"/>
                  </a:lnTo>
                  <a:lnTo>
                    <a:pt x="2060105" y="4369333"/>
                  </a:lnTo>
                  <a:lnTo>
                    <a:pt x="2106244" y="4372241"/>
                  </a:lnTo>
                  <a:lnTo>
                    <a:pt x="2151773" y="4381030"/>
                  </a:lnTo>
                  <a:lnTo>
                    <a:pt x="2196071" y="4395686"/>
                  </a:lnTo>
                  <a:lnTo>
                    <a:pt x="2238540" y="4416209"/>
                  </a:lnTo>
                  <a:lnTo>
                    <a:pt x="2278545" y="4442599"/>
                  </a:lnTo>
                  <a:lnTo>
                    <a:pt x="2315476" y="4474857"/>
                  </a:lnTo>
                  <a:lnTo>
                    <a:pt x="2648127" y="4807534"/>
                  </a:lnTo>
                  <a:lnTo>
                    <a:pt x="2578443" y="4877219"/>
                  </a:lnTo>
                  <a:lnTo>
                    <a:pt x="2549423" y="4913896"/>
                  </a:lnTo>
                  <a:lnTo>
                    <a:pt x="2530068" y="4955032"/>
                  </a:lnTo>
                  <a:lnTo>
                    <a:pt x="2520378" y="4998859"/>
                  </a:lnTo>
                  <a:lnTo>
                    <a:pt x="2520353" y="5043563"/>
                  </a:lnTo>
                  <a:lnTo>
                    <a:pt x="2530005" y="5087366"/>
                  </a:lnTo>
                  <a:lnTo>
                    <a:pt x="2549321" y="5128488"/>
                  </a:lnTo>
                  <a:lnTo>
                    <a:pt x="2578303" y="5165141"/>
                  </a:lnTo>
                  <a:lnTo>
                    <a:pt x="3371075" y="5957925"/>
                  </a:lnTo>
                  <a:lnTo>
                    <a:pt x="3591001" y="5957925"/>
                  </a:lnTo>
                  <a:lnTo>
                    <a:pt x="3696322" y="5957925"/>
                  </a:lnTo>
                  <a:lnTo>
                    <a:pt x="3798532" y="5957925"/>
                  </a:lnTo>
                  <a:lnTo>
                    <a:pt x="4117581" y="5957925"/>
                  </a:lnTo>
                  <a:close/>
                </a:path>
                <a:path w="5634355" h="5958205">
                  <a:moveTo>
                    <a:pt x="5633910" y="0"/>
                  </a:moveTo>
                  <a:lnTo>
                    <a:pt x="2895295" y="2738742"/>
                  </a:lnTo>
                  <a:lnTo>
                    <a:pt x="2863519" y="2772930"/>
                  </a:lnTo>
                  <a:lnTo>
                    <a:pt x="2833459" y="2810497"/>
                  </a:lnTo>
                  <a:lnTo>
                    <a:pt x="2806484" y="2849753"/>
                  </a:lnTo>
                  <a:lnTo>
                    <a:pt x="2782722" y="2890405"/>
                  </a:lnTo>
                  <a:lnTo>
                    <a:pt x="2762123" y="2932315"/>
                  </a:lnTo>
                  <a:lnTo>
                    <a:pt x="2744686" y="2975292"/>
                  </a:lnTo>
                  <a:lnTo>
                    <a:pt x="2730411" y="3019183"/>
                  </a:lnTo>
                  <a:lnTo>
                    <a:pt x="2719311" y="3063773"/>
                  </a:lnTo>
                  <a:lnTo>
                    <a:pt x="2711373" y="3108909"/>
                  </a:lnTo>
                  <a:lnTo>
                    <a:pt x="2706598" y="3154413"/>
                  </a:lnTo>
                  <a:lnTo>
                    <a:pt x="2704998" y="3200082"/>
                  </a:lnTo>
                  <a:lnTo>
                    <a:pt x="2706560" y="3245751"/>
                  </a:lnTo>
                  <a:lnTo>
                    <a:pt x="2711285" y="3291243"/>
                  </a:lnTo>
                  <a:lnTo>
                    <a:pt x="2719171" y="3336366"/>
                  </a:lnTo>
                  <a:lnTo>
                    <a:pt x="2730233" y="3380956"/>
                  </a:lnTo>
                  <a:lnTo>
                    <a:pt x="2744457" y="3424821"/>
                  </a:lnTo>
                  <a:lnTo>
                    <a:pt x="2761856" y="3467798"/>
                  </a:lnTo>
                  <a:lnTo>
                    <a:pt x="2782417" y="3509683"/>
                  </a:lnTo>
                  <a:lnTo>
                    <a:pt x="2806141" y="3550310"/>
                  </a:lnTo>
                  <a:lnTo>
                    <a:pt x="2833039" y="3589502"/>
                  </a:lnTo>
                  <a:lnTo>
                    <a:pt x="2863100" y="3627069"/>
                  </a:lnTo>
                  <a:lnTo>
                    <a:pt x="2896336" y="3662845"/>
                  </a:lnTo>
                  <a:lnTo>
                    <a:pt x="5094986" y="5861494"/>
                  </a:lnTo>
                  <a:lnTo>
                    <a:pt x="5130749" y="5894717"/>
                  </a:lnTo>
                  <a:lnTo>
                    <a:pt x="5168328" y="5924778"/>
                  </a:lnTo>
                  <a:lnTo>
                    <a:pt x="5207508" y="5951677"/>
                  </a:lnTo>
                  <a:lnTo>
                    <a:pt x="5218201" y="5957925"/>
                  </a:lnTo>
                  <a:lnTo>
                    <a:pt x="5250269" y="5957925"/>
                  </a:lnTo>
                  <a:lnTo>
                    <a:pt x="5307863" y="5957925"/>
                  </a:lnTo>
                  <a:lnTo>
                    <a:pt x="5234762" y="5919584"/>
                  </a:lnTo>
                  <a:lnTo>
                    <a:pt x="5196281" y="5893651"/>
                  </a:lnTo>
                  <a:lnTo>
                    <a:pt x="5159426" y="5864479"/>
                  </a:lnTo>
                  <a:lnTo>
                    <a:pt x="5124412" y="5832068"/>
                  </a:lnTo>
                  <a:lnTo>
                    <a:pt x="2925762" y="3633419"/>
                  </a:lnTo>
                  <a:lnTo>
                    <a:pt x="2893339" y="3598392"/>
                  </a:lnTo>
                  <a:lnTo>
                    <a:pt x="2864167" y="3561550"/>
                  </a:lnTo>
                  <a:lnTo>
                    <a:pt x="2838246" y="3523056"/>
                  </a:lnTo>
                  <a:lnTo>
                    <a:pt x="2815552" y="3483127"/>
                  </a:lnTo>
                  <a:lnTo>
                    <a:pt x="2796121" y="3441941"/>
                  </a:lnTo>
                  <a:lnTo>
                    <a:pt x="2779915" y="3399688"/>
                  </a:lnTo>
                  <a:lnTo>
                    <a:pt x="2766961" y="3356572"/>
                  </a:lnTo>
                  <a:lnTo>
                    <a:pt x="2757259" y="3312782"/>
                  </a:lnTo>
                  <a:lnTo>
                    <a:pt x="2750794" y="3268510"/>
                  </a:lnTo>
                  <a:lnTo>
                    <a:pt x="2747568" y="3223945"/>
                  </a:lnTo>
                  <a:lnTo>
                    <a:pt x="2747594" y="3179280"/>
                  </a:lnTo>
                  <a:lnTo>
                    <a:pt x="2750858" y="3134703"/>
                  </a:lnTo>
                  <a:lnTo>
                    <a:pt x="2757360" y="3090430"/>
                  </a:lnTo>
                  <a:lnTo>
                    <a:pt x="2767114" y="3046628"/>
                  </a:lnTo>
                  <a:lnTo>
                    <a:pt x="2780119" y="3003499"/>
                  </a:lnTo>
                  <a:lnTo>
                    <a:pt x="2796349" y="2961233"/>
                  </a:lnTo>
                  <a:lnTo>
                    <a:pt x="2815831" y="2920022"/>
                  </a:lnTo>
                  <a:lnTo>
                    <a:pt x="2838551" y="2880068"/>
                  </a:lnTo>
                  <a:lnTo>
                    <a:pt x="2864485" y="2841599"/>
                  </a:lnTo>
                  <a:lnTo>
                    <a:pt x="2893733" y="2804680"/>
                  </a:lnTo>
                  <a:lnTo>
                    <a:pt x="2926181" y="2769628"/>
                  </a:lnTo>
                  <a:lnTo>
                    <a:pt x="5633910" y="61887"/>
                  </a:lnTo>
                  <a:lnTo>
                    <a:pt x="5633910" y="0"/>
                  </a:lnTo>
                  <a:close/>
                </a:path>
              </a:pathLst>
            </a:custGeom>
            <a:solidFill>
              <a:srgbClr val="E4EDF7"/>
            </a:solidFill>
          </p:spPr>
          <p:txBody>
            <a:bodyPr wrap="square" lIns="0" tIns="0" rIns="0" bIns="0" rtlCol="0"/>
            <a:lstStyle/>
            <a:p>
              <a:endParaRPr/>
            </a:p>
          </p:txBody>
        </p:sp>
        <p:sp>
          <p:nvSpPr>
            <p:cNvPr id="18" name="object 18"/>
            <p:cNvSpPr/>
            <p:nvPr/>
          </p:nvSpPr>
          <p:spPr>
            <a:xfrm>
              <a:off x="12976494" y="8698945"/>
              <a:ext cx="3048262" cy="1588053"/>
            </a:xfrm>
            <a:prstGeom prst="rect">
              <a:avLst/>
            </a:prstGeom>
            <a:blipFill>
              <a:blip r:embed="rId6" cstate="print"/>
              <a:stretch>
                <a:fillRect/>
              </a:stretch>
            </a:blipFill>
          </p:spPr>
          <p:txBody>
            <a:bodyPr wrap="square" lIns="0" tIns="0" rIns="0" bIns="0" rtlCol="0"/>
            <a:lstStyle/>
            <a:p>
              <a:endParaRPr/>
            </a:p>
          </p:txBody>
        </p:sp>
        <p:sp>
          <p:nvSpPr>
            <p:cNvPr id="19" name="object 19"/>
            <p:cNvSpPr/>
            <p:nvPr/>
          </p:nvSpPr>
          <p:spPr>
            <a:xfrm>
              <a:off x="12524105" y="8987941"/>
              <a:ext cx="3688079" cy="1299210"/>
            </a:xfrm>
            <a:custGeom>
              <a:avLst/>
              <a:gdLst/>
              <a:ahLst/>
              <a:cxnLst/>
              <a:rect l="l" t="t" r="r" b="b"/>
              <a:pathLst>
                <a:path w="3688080" h="1299209">
                  <a:moveTo>
                    <a:pt x="327164" y="1039977"/>
                  </a:moveTo>
                  <a:lnTo>
                    <a:pt x="311302" y="1029538"/>
                  </a:lnTo>
                  <a:lnTo>
                    <a:pt x="293116" y="1026058"/>
                  </a:lnTo>
                  <a:lnTo>
                    <a:pt x="274929" y="1029550"/>
                  </a:lnTo>
                  <a:lnTo>
                    <a:pt x="259054" y="1040003"/>
                  </a:lnTo>
                  <a:lnTo>
                    <a:pt x="0" y="1299070"/>
                  </a:lnTo>
                  <a:lnTo>
                    <a:pt x="68072" y="1299070"/>
                  </a:lnTo>
                  <a:lnTo>
                    <a:pt x="327164" y="1039977"/>
                  </a:lnTo>
                  <a:close/>
                </a:path>
                <a:path w="3688080" h="1299209">
                  <a:moveTo>
                    <a:pt x="898664" y="468477"/>
                  </a:moveTo>
                  <a:lnTo>
                    <a:pt x="883043" y="457796"/>
                  </a:lnTo>
                  <a:lnTo>
                    <a:pt x="865390" y="453783"/>
                  </a:lnTo>
                  <a:lnTo>
                    <a:pt x="847737" y="456742"/>
                  </a:lnTo>
                  <a:lnTo>
                    <a:pt x="832104" y="466966"/>
                  </a:lnTo>
                  <a:lnTo>
                    <a:pt x="429425" y="869645"/>
                  </a:lnTo>
                  <a:lnTo>
                    <a:pt x="418960" y="885520"/>
                  </a:lnTo>
                  <a:lnTo>
                    <a:pt x="415467" y="903706"/>
                  </a:lnTo>
                  <a:lnTo>
                    <a:pt x="418947" y="921893"/>
                  </a:lnTo>
                  <a:lnTo>
                    <a:pt x="429387" y="937755"/>
                  </a:lnTo>
                  <a:lnTo>
                    <a:pt x="898664" y="468477"/>
                  </a:lnTo>
                  <a:close/>
                </a:path>
                <a:path w="3688080" h="1299209">
                  <a:moveTo>
                    <a:pt x="1352461" y="14681"/>
                  </a:moveTo>
                  <a:lnTo>
                    <a:pt x="1336840" y="4000"/>
                  </a:lnTo>
                  <a:lnTo>
                    <a:pt x="1319174" y="0"/>
                  </a:lnTo>
                  <a:lnTo>
                    <a:pt x="1301521" y="2959"/>
                  </a:lnTo>
                  <a:lnTo>
                    <a:pt x="1285887" y="13169"/>
                  </a:lnTo>
                  <a:lnTo>
                    <a:pt x="1092288" y="206768"/>
                  </a:lnTo>
                  <a:lnTo>
                    <a:pt x="1081836" y="222643"/>
                  </a:lnTo>
                  <a:lnTo>
                    <a:pt x="1078344" y="240830"/>
                  </a:lnTo>
                  <a:lnTo>
                    <a:pt x="1081824" y="259016"/>
                  </a:lnTo>
                  <a:lnTo>
                    <a:pt x="1092263" y="274878"/>
                  </a:lnTo>
                  <a:lnTo>
                    <a:pt x="1352461" y="14681"/>
                  </a:lnTo>
                  <a:close/>
                </a:path>
                <a:path w="3688080" h="1299209">
                  <a:moveTo>
                    <a:pt x="3688029" y="1175512"/>
                  </a:moveTo>
                  <a:lnTo>
                    <a:pt x="3305670" y="778446"/>
                  </a:lnTo>
                  <a:lnTo>
                    <a:pt x="3279940" y="767435"/>
                  </a:lnTo>
                  <a:lnTo>
                    <a:pt x="3265843" y="769975"/>
                  </a:lnTo>
                  <a:lnTo>
                    <a:pt x="3253041" y="778471"/>
                  </a:lnTo>
                  <a:lnTo>
                    <a:pt x="3244545" y="791273"/>
                  </a:lnTo>
                  <a:lnTo>
                    <a:pt x="3241992" y="805370"/>
                  </a:lnTo>
                  <a:lnTo>
                    <a:pt x="3244964" y="819188"/>
                  </a:lnTo>
                  <a:lnTo>
                    <a:pt x="3253016" y="831100"/>
                  </a:lnTo>
                  <a:lnTo>
                    <a:pt x="3624351" y="1202448"/>
                  </a:lnTo>
                  <a:lnTo>
                    <a:pt x="3636276" y="1210500"/>
                  </a:lnTo>
                  <a:lnTo>
                    <a:pt x="3650081" y="1213459"/>
                  </a:lnTo>
                  <a:lnTo>
                    <a:pt x="3664191" y="1210919"/>
                  </a:lnTo>
                  <a:lnTo>
                    <a:pt x="3676980" y="1202423"/>
                  </a:lnTo>
                  <a:lnTo>
                    <a:pt x="3685476" y="1189621"/>
                  </a:lnTo>
                  <a:lnTo>
                    <a:pt x="3688029" y="1175512"/>
                  </a:lnTo>
                  <a:close/>
                </a:path>
              </a:pathLst>
            </a:custGeom>
            <a:solidFill>
              <a:srgbClr val="87A0B9"/>
            </a:solidFill>
          </p:spPr>
          <p:txBody>
            <a:bodyPr wrap="square" lIns="0" tIns="0" rIns="0" bIns="0" rtlCol="0"/>
            <a:lstStyle/>
            <a:p>
              <a:endParaRPr/>
            </a:p>
          </p:txBody>
        </p:sp>
        <p:sp>
          <p:nvSpPr>
            <p:cNvPr id="20" name="object 20"/>
            <p:cNvSpPr/>
            <p:nvPr/>
          </p:nvSpPr>
          <p:spPr>
            <a:xfrm>
              <a:off x="12592188" y="8437187"/>
              <a:ext cx="4241800" cy="1850389"/>
            </a:xfrm>
            <a:custGeom>
              <a:avLst/>
              <a:gdLst/>
              <a:ahLst/>
              <a:cxnLst/>
              <a:rect l="l" t="t" r="r" b="b"/>
              <a:pathLst>
                <a:path w="4241800" h="1850390">
                  <a:moveTo>
                    <a:pt x="0" y="1849812"/>
                  </a:moveTo>
                  <a:lnTo>
                    <a:pt x="1657631" y="192181"/>
                  </a:lnTo>
                  <a:lnTo>
                    <a:pt x="1706996" y="147457"/>
                  </a:lnTo>
                  <a:lnTo>
                    <a:pt x="1759841" y="108538"/>
                  </a:lnTo>
                  <a:lnTo>
                    <a:pt x="1800997" y="82613"/>
                  </a:lnTo>
                  <a:lnTo>
                    <a:pt x="1837457" y="64285"/>
                  </a:lnTo>
                  <a:lnTo>
                    <a:pt x="1881778" y="45687"/>
                  </a:lnTo>
                  <a:lnTo>
                    <a:pt x="1919832" y="32631"/>
                  </a:lnTo>
                  <a:lnTo>
                    <a:pt x="1965770" y="20200"/>
                  </a:lnTo>
                  <a:lnTo>
                    <a:pt x="2011707" y="10382"/>
                  </a:lnTo>
                  <a:lnTo>
                    <a:pt x="2051161" y="3953"/>
                  </a:lnTo>
                  <a:lnTo>
                    <a:pt x="2098667" y="350"/>
                  </a:lnTo>
                  <a:lnTo>
                    <a:pt x="2122129" y="0"/>
                  </a:lnTo>
                  <a:lnTo>
                    <a:pt x="2137464" y="911"/>
                  </a:lnTo>
                  <a:lnTo>
                    <a:pt x="2168714" y="2154"/>
                  </a:lnTo>
                  <a:lnTo>
                    <a:pt x="2231989" y="9518"/>
                  </a:lnTo>
                  <a:lnTo>
                    <a:pt x="2279660" y="19628"/>
                  </a:lnTo>
                  <a:lnTo>
                    <a:pt x="2326795" y="33382"/>
                  </a:lnTo>
                  <a:lnTo>
                    <a:pt x="2373124" y="50768"/>
                  </a:lnTo>
                  <a:lnTo>
                    <a:pt x="2418382" y="71772"/>
                  </a:lnTo>
                  <a:lnTo>
                    <a:pt x="2462301" y="96383"/>
                  </a:lnTo>
                  <a:lnTo>
                    <a:pt x="2504612" y="124587"/>
                  </a:lnTo>
                  <a:lnTo>
                    <a:pt x="2545048" y="156373"/>
                  </a:lnTo>
                  <a:lnTo>
                    <a:pt x="2583343" y="191727"/>
                  </a:lnTo>
                  <a:lnTo>
                    <a:pt x="4241429" y="1849813"/>
                  </a:lnTo>
                  <a:lnTo>
                    <a:pt x="4179478" y="1849813"/>
                  </a:lnTo>
                  <a:lnTo>
                    <a:pt x="2552367" y="222702"/>
                  </a:lnTo>
                  <a:lnTo>
                    <a:pt x="2517348" y="190285"/>
                  </a:lnTo>
                  <a:lnTo>
                    <a:pt x="2480497" y="161113"/>
                  </a:lnTo>
                  <a:lnTo>
                    <a:pt x="2442005" y="135188"/>
                  </a:lnTo>
                  <a:lnTo>
                    <a:pt x="2402065" y="112509"/>
                  </a:lnTo>
                  <a:lnTo>
                    <a:pt x="2360867" y="93079"/>
                  </a:lnTo>
                  <a:lnTo>
                    <a:pt x="2318603" y="76898"/>
                  </a:lnTo>
                  <a:lnTo>
                    <a:pt x="2275466" y="63966"/>
                  </a:lnTo>
                  <a:lnTo>
                    <a:pt x="2231646" y="54286"/>
                  </a:lnTo>
                  <a:lnTo>
                    <a:pt x="2187335" y="47857"/>
                  </a:lnTo>
                  <a:lnTo>
                    <a:pt x="2142724" y="44680"/>
                  </a:lnTo>
                  <a:lnTo>
                    <a:pt x="2098005" y="44758"/>
                  </a:lnTo>
                  <a:lnTo>
                    <a:pt x="2053370" y="48089"/>
                  </a:lnTo>
                  <a:lnTo>
                    <a:pt x="2009011" y="54676"/>
                  </a:lnTo>
                  <a:lnTo>
                    <a:pt x="1965118" y="64520"/>
                  </a:lnTo>
                  <a:lnTo>
                    <a:pt x="1921883" y="77620"/>
                  </a:lnTo>
                  <a:lnTo>
                    <a:pt x="1879499" y="93979"/>
                  </a:lnTo>
                  <a:lnTo>
                    <a:pt x="1838155" y="113596"/>
                  </a:lnTo>
                  <a:lnTo>
                    <a:pt x="1798045" y="136474"/>
                  </a:lnTo>
                  <a:lnTo>
                    <a:pt x="1759359" y="162612"/>
                  </a:lnTo>
                  <a:lnTo>
                    <a:pt x="1722290" y="192012"/>
                  </a:lnTo>
                  <a:lnTo>
                    <a:pt x="1688636" y="223185"/>
                  </a:lnTo>
                  <a:lnTo>
                    <a:pt x="61890" y="1849812"/>
                  </a:lnTo>
                  <a:lnTo>
                    <a:pt x="0" y="1849812"/>
                  </a:lnTo>
                  <a:close/>
                </a:path>
              </a:pathLst>
            </a:custGeom>
            <a:solidFill>
              <a:srgbClr val="E4EDF7"/>
            </a:solidFill>
          </p:spPr>
          <p:txBody>
            <a:bodyPr wrap="square" lIns="0" tIns="0" rIns="0" bIns="0" rtlCol="0"/>
            <a:lstStyle/>
            <a:p>
              <a:endParaRPr/>
            </a:p>
          </p:txBody>
        </p:sp>
      </p:grpSp>
      <p:sp>
        <p:nvSpPr>
          <p:cNvPr id="21" name="object 21"/>
          <p:cNvSpPr txBox="1">
            <a:spLocks noGrp="1"/>
          </p:cNvSpPr>
          <p:nvPr>
            <p:ph type="title"/>
          </p:nvPr>
        </p:nvSpPr>
        <p:spPr>
          <a:xfrm>
            <a:off x="1016000" y="990663"/>
            <a:ext cx="7143750" cy="1016000"/>
          </a:xfrm>
          <a:prstGeom prst="rect">
            <a:avLst/>
          </a:prstGeom>
        </p:spPr>
        <p:txBody>
          <a:bodyPr vert="horz" wrap="square" lIns="0" tIns="12700" rIns="0" bIns="0" rtlCol="0">
            <a:spAutoFit/>
          </a:bodyPr>
          <a:lstStyle/>
          <a:p>
            <a:pPr marL="12700">
              <a:lnSpc>
                <a:spcPct val="100000"/>
              </a:lnSpc>
              <a:spcBef>
                <a:spcPts val="100"/>
              </a:spcBef>
            </a:pPr>
            <a:r>
              <a:rPr spc="-725" dirty="0"/>
              <a:t>FINTONIC</a:t>
            </a:r>
            <a:r>
              <a:rPr spc="-525" dirty="0"/>
              <a:t> </a:t>
            </a:r>
            <a:r>
              <a:rPr spc="-434" dirty="0"/>
              <a:t>TODAY</a:t>
            </a:r>
          </a:p>
        </p:txBody>
      </p:sp>
      <p:sp>
        <p:nvSpPr>
          <p:cNvPr id="22" name="object 22"/>
          <p:cNvSpPr txBox="1"/>
          <p:nvPr/>
        </p:nvSpPr>
        <p:spPr>
          <a:xfrm>
            <a:off x="1016000" y="2430113"/>
            <a:ext cx="9719945" cy="1016000"/>
          </a:xfrm>
          <a:prstGeom prst="rect">
            <a:avLst/>
          </a:prstGeom>
        </p:spPr>
        <p:txBody>
          <a:bodyPr vert="horz" wrap="square" lIns="0" tIns="12700" rIns="0" bIns="0" rtlCol="0">
            <a:spAutoFit/>
          </a:bodyPr>
          <a:lstStyle/>
          <a:p>
            <a:pPr marL="12700" marR="5080">
              <a:lnSpc>
                <a:spcPct val="116100"/>
              </a:lnSpc>
              <a:spcBef>
                <a:spcPts val="100"/>
              </a:spcBef>
            </a:pPr>
            <a:r>
              <a:rPr sz="2800" b="1" spc="-250" dirty="0">
                <a:solidFill>
                  <a:srgbClr val="171717"/>
                </a:solidFill>
                <a:latin typeface="Trebuchet MS"/>
                <a:cs typeface="Trebuchet MS"/>
              </a:rPr>
              <a:t>“I</a:t>
            </a:r>
            <a:r>
              <a:rPr sz="2800" b="1" spc="-100" dirty="0">
                <a:solidFill>
                  <a:srgbClr val="171717"/>
                </a:solidFill>
                <a:latin typeface="Trebuchet MS"/>
                <a:cs typeface="Trebuchet MS"/>
              </a:rPr>
              <a:t> </a:t>
            </a:r>
            <a:r>
              <a:rPr sz="2800" b="1" spc="90" dirty="0">
                <a:solidFill>
                  <a:srgbClr val="171717"/>
                </a:solidFill>
                <a:latin typeface="Trebuchet MS"/>
                <a:cs typeface="Trebuchet MS"/>
              </a:rPr>
              <a:t>want</a:t>
            </a:r>
            <a:r>
              <a:rPr sz="2800" b="1" spc="-95" dirty="0">
                <a:solidFill>
                  <a:srgbClr val="171717"/>
                </a:solidFill>
                <a:latin typeface="Trebuchet MS"/>
                <a:cs typeface="Trebuchet MS"/>
              </a:rPr>
              <a:t> </a:t>
            </a:r>
            <a:r>
              <a:rPr sz="2800" b="1" spc="-30" dirty="0">
                <a:solidFill>
                  <a:srgbClr val="171717"/>
                </a:solidFill>
                <a:latin typeface="Trebuchet MS"/>
                <a:cs typeface="Trebuchet MS"/>
              </a:rPr>
              <a:t>to</a:t>
            </a:r>
            <a:r>
              <a:rPr sz="2800" b="1" spc="-100" dirty="0">
                <a:solidFill>
                  <a:srgbClr val="171717"/>
                </a:solidFill>
                <a:latin typeface="Trebuchet MS"/>
                <a:cs typeface="Trebuchet MS"/>
              </a:rPr>
              <a:t> </a:t>
            </a:r>
            <a:r>
              <a:rPr sz="2800" b="1" spc="-45" dirty="0">
                <a:solidFill>
                  <a:srgbClr val="171717"/>
                </a:solidFill>
                <a:latin typeface="Trebuchet MS"/>
                <a:cs typeface="Trebuchet MS"/>
              </a:rPr>
              <a:t>create</a:t>
            </a:r>
            <a:r>
              <a:rPr sz="2800" b="1" spc="-95" dirty="0">
                <a:solidFill>
                  <a:srgbClr val="171717"/>
                </a:solidFill>
                <a:latin typeface="Trebuchet MS"/>
                <a:cs typeface="Trebuchet MS"/>
              </a:rPr>
              <a:t> </a:t>
            </a:r>
            <a:r>
              <a:rPr sz="2800" b="1" spc="105" dirty="0">
                <a:solidFill>
                  <a:srgbClr val="171717"/>
                </a:solidFill>
                <a:latin typeface="Trebuchet MS"/>
                <a:cs typeface="Trebuchet MS"/>
              </a:rPr>
              <a:t>an</a:t>
            </a:r>
            <a:r>
              <a:rPr sz="2800" b="1" spc="-100" dirty="0">
                <a:solidFill>
                  <a:srgbClr val="171717"/>
                </a:solidFill>
                <a:latin typeface="Trebuchet MS"/>
                <a:cs typeface="Trebuchet MS"/>
              </a:rPr>
              <a:t> </a:t>
            </a:r>
            <a:r>
              <a:rPr sz="2800" b="1" spc="114" dirty="0">
                <a:solidFill>
                  <a:srgbClr val="171717"/>
                </a:solidFill>
                <a:latin typeface="Trebuchet MS"/>
                <a:cs typeface="Trebuchet MS"/>
              </a:rPr>
              <a:t>app</a:t>
            </a:r>
            <a:r>
              <a:rPr sz="2800" b="1" spc="-95" dirty="0">
                <a:solidFill>
                  <a:srgbClr val="171717"/>
                </a:solidFill>
                <a:latin typeface="Trebuchet MS"/>
                <a:cs typeface="Trebuchet MS"/>
              </a:rPr>
              <a:t> </a:t>
            </a:r>
            <a:r>
              <a:rPr sz="2800" b="1" dirty="0">
                <a:solidFill>
                  <a:srgbClr val="171717"/>
                </a:solidFill>
                <a:latin typeface="Trebuchet MS"/>
                <a:cs typeface="Trebuchet MS"/>
              </a:rPr>
              <a:t>that</a:t>
            </a:r>
            <a:r>
              <a:rPr sz="2800" b="1" spc="-100" dirty="0">
                <a:solidFill>
                  <a:srgbClr val="171717"/>
                </a:solidFill>
                <a:latin typeface="Trebuchet MS"/>
                <a:cs typeface="Trebuchet MS"/>
              </a:rPr>
              <a:t> </a:t>
            </a:r>
            <a:r>
              <a:rPr sz="2800" b="1" spc="70" dirty="0">
                <a:solidFill>
                  <a:srgbClr val="171717"/>
                </a:solidFill>
                <a:latin typeface="Trebuchet MS"/>
                <a:cs typeface="Trebuchet MS"/>
              </a:rPr>
              <a:t>allows</a:t>
            </a:r>
            <a:r>
              <a:rPr sz="2800" b="1" spc="-95" dirty="0">
                <a:solidFill>
                  <a:srgbClr val="171717"/>
                </a:solidFill>
                <a:latin typeface="Trebuchet MS"/>
                <a:cs typeface="Trebuchet MS"/>
              </a:rPr>
              <a:t> </a:t>
            </a:r>
            <a:r>
              <a:rPr sz="2800" b="1" spc="20" dirty="0">
                <a:solidFill>
                  <a:srgbClr val="171717"/>
                </a:solidFill>
                <a:latin typeface="Trebuchet MS"/>
                <a:cs typeface="Trebuchet MS"/>
              </a:rPr>
              <a:t>users</a:t>
            </a:r>
            <a:r>
              <a:rPr sz="2800" b="1" spc="-100" dirty="0">
                <a:solidFill>
                  <a:srgbClr val="171717"/>
                </a:solidFill>
                <a:latin typeface="Trebuchet MS"/>
                <a:cs typeface="Trebuchet MS"/>
              </a:rPr>
              <a:t> </a:t>
            </a:r>
            <a:r>
              <a:rPr sz="2800" b="1" spc="-30" dirty="0">
                <a:solidFill>
                  <a:srgbClr val="171717"/>
                </a:solidFill>
                <a:latin typeface="Trebuchet MS"/>
                <a:cs typeface="Trebuchet MS"/>
              </a:rPr>
              <a:t>to</a:t>
            </a:r>
            <a:r>
              <a:rPr sz="2800" b="1" spc="-95" dirty="0">
                <a:solidFill>
                  <a:srgbClr val="171717"/>
                </a:solidFill>
                <a:latin typeface="Trebuchet MS"/>
                <a:cs typeface="Trebuchet MS"/>
              </a:rPr>
              <a:t> </a:t>
            </a:r>
            <a:r>
              <a:rPr sz="2800" b="1" spc="50" dirty="0">
                <a:solidFill>
                  <a:srgbClr val="171717"/>
                </a:solidFill>
                <a:latin typeface="Trebuchet MS"/>
                <a:cs typeface="Trebuchet MS"/>
              </a:rPr>
              <a:t>stop</a:t>
            </a:r>
            <a:r>
              <a:rPr sz="2800" b="1" spc="-100" dirty="0">
                <a:solidFill>
                  <a:srgbClr val="171717"/>
                </a:solidFill>
                <a:latin typeface="Trebuchet MS"/>
                <a:cs typeface="Trebuchet MS"/>
              </a:rPr>
              <a:t> </a:t>
            </a:r>
            <a:r>
              <a:rPr sz="2800" b="1" spc="100" dirty="0">
                <a:solidFill>
                  <a:srgbClr val="171717"/>
                </a:solidFill>
                <a:latin typeface="Trebuchet MS"/>
                <a:cs typeface="Trebuchet MS"/>
              </a:rPr>
              <a:t>wasting  </a:t>
            </a:r>
            <a:r>
              <a:rPr sz="2800" b="1" spc="-60" dirty="0">
                <a:solidFill>
                  <a:srgbClr val="171717"/>
                </a:solidFill>
                <a:latin typeface="Trebuchet MS"/>
                <a:cs typeface="Trebuchet MS"/>
              </a:rPr>
              <a:t>time </a:t>
            </a:r>
            <a:r>
              <a:rPr sz="2800" b="1" spc="60" dirty="0">
                <a:solidFill>
                  <a:srgbClr val="171717"/>
                </a:solidFill>
                <a:latin typeface="Trebuchet MS"/>
                <a:cs typeface="Trebuchet MS"/>
              </a:rPr>
              <a:t>organising </a:t>
            </a:r>
            <a:r>
              <a:rPr sz="2800" b="1" spc="-95" dirty="0">
                <a:solidFill>
                  <a:srgbClr val="171717"/>
                </a:solidFill>
                <a:latin typeface="Trebuchet MS"/>
                <a:cs typeface="Trebuchet MS"/>
              </a:rPr>
              <a:t>their </a:t>
            </a:r>
            <a:r>
              <a:rPr sz="2800" b="1" spc="-25" dirty="0">
                <a:solidFill>
                  <a:srgbClr val="171717"/>
                </a:solidFill>
                <a:latin typeface="Trebuchet MS"/>
                <a:cs typeface="Trebuchet MS"/>
              </a:rPr>
              <a:t>income </a:t>
            </a:r>
            <a:r>
              <a:rPr sz="2800" b="1" spc="95" dirty="0">
                <a:solidFill>
                  <a:srgbClr val="171717"/>
                </a:solidFill>
                <a:latin typeface="Trebuchet MS"/>
                <a:cs typeface="Trebuchet MS"/>
              </a:rPr>
              <a:t>and</a:t>
            </a:r>
            <a:r>
              <a:rPr sz="2800" b="1" spc="-390" dirty="0">
                <a:solidFill>
                  <a:srgbClr val="171717"/>
                </a:solidFill>
                <a:latin typeface="Trebuchet MS"/>
                <a:cs typeface="Trebuchet MS"/>
              </a:rPr>
              <a:t> </a:t>
            </a:r>
            <a:r>
              <a:rPr sz="2800" b="1" spc="-30" dirty="0">
                <a:solidFill>
                  <a:srgbClr val="171717"/>
                </a:solidFill>
                <a:latin typeface="Trebuchet MS"/>
                <a:cs typeface="Trebuchet MS"/>
              </a:rPr>
              <a:t>expenses?”</a:t>
            </a:r>
            <a:endParaRPr sz="2800">
              <a:latin typeface="Trebuchet MS"/>
              <a:cs typeface="Trebuchet MS"/>
            </a:endParaRPr>
          </a:p>
        </p:txBody>
      </p:sp>
      <p:sp>
        <p:nvSpPr>
          <p:cNvPr id="23" name="object 23"/>
          <p:cNvSpPr txBox="1"/>
          <p:nvPr/>
        </p:nvSpPr>
        <p:spPr>
          <a:xfrm>
            <a:off x="3115919" y="4876200"/>
            <a:ext cx="3676650" cy="3463290"/>
          </a:xfrm>
          <a:prstGeom prst="rect">
            <a:avLst/>
          </a:prstGeom>
        </p:spPr>
        <p:txBody>
          <a:bodyPr vert="horz" wrap="square" lIns="0" tIns="12700" rIns="0" bIns="0" rtlCol="0">
            <a:spAutoFit/>
          </a:bodyPr>
          <a:lstStyle/>
          <a:p>
            <a:pPr marL="12700">
              <a:lnSpc>
                <a:spcPct val="100000"/>
              </a:lnSpc>
              <a:spcBef>
                <a:spcPts val="100"/>
              </a:spcBef>
            </a:pPr>
            <a:r>
              <a:rPr sz="2400" spc="-185" dirty="0">
                <a:solidFill>
                  <a:srgbClr val="171717"/>
                </a:solidFill>
                <a:latin typeface="Verdana"/>
                <a:cs typeface="Verdana"/>
              </a:rPr>
              <a:t>+700K </a:t>
            </a:r>
            <a:r>
              <a:rPr sz="2400" spc="-90" dirty="0">
                <a:solidFill>
                  <a:srgbClr val="171717"/>
                </a:solidFill>
                <a:latin typeface="Verdana"/>
                <a:cs typeface="Verdana"/>
              </a:rPr>
              <a:t>active</a:t>
            </a:r>
            <a:r>
              <a:rPr sz="2400" spc="-265" dirty="0">
                <a:solidFill>
                  <a:srgbClr val="171717"/>
                </a:solidFill>
                <a:latin typeface="Verdana"/>
                <a:cs typeface="Verdana"/>
              </a:rPr>
              <a:t> </a:t>
            </a:r>
            <a:r>
              <a:rPr sz="2400" spc="-110" dirty="0">
                <a:solidFill>
                  <a:srgbClr val="171717"/>
                </a:solidFill>
                <a:latin typeface="Verdana"/>
                <a:cs typeface="Verdana"/>
              </a:rPr>
              <a:t>users</a:t>
            </a:r>
            <a:endParaRPr sz="2400">
              <a:latin typeface="Verdana"/>
              <a:cs typeface="Verdana"/>
            </a:endParaRPr>
          </a:p>
          <a:p>
            <a:pPr marL="12700" marR="5080">
              <a:lnSpc>
                <a:spcPts val="5140"/>
              </a:lnSpc>
              <a:spcBef>
                <a:spcPts val="105"/>
              </a:spcBef>
            </a:pPr>
            <a:r>
              <a:rPr sz="2400" spc="-90" dirty="0">
                <a:solidFill>
                  <a:srgbClr val="171717"/>
                </a:solidFill>
                <a:latin typeface="Verdana"/>
                <a:cs typeface="Verdana"/>
              </a:rPr>
              <a:t>More </a:t>
            </a:r>
            <a:r>
              <a:rPr sz="2400" spc="-85" dirty="0">
                <a:solidFill>
                  <a:srgbClr val="171717"/>
                </a:solidFill>
                <a:latin typeface="Verdana"/>
                <a:cs typeface="Verdana"/>
              </a:rPr>
              <a:t>than </a:t>
            </a:r>
            <a:r>
              <a:rPr sz="2400" spc="-90" dirty="0">
                <a:solidFill>
                  <a:srgbClr val="171717"/>
                </a:solidFill>
                <a:latin typeface="Verdana"/>
                <a:cs typeface="Verdana"/>
              </a:rPr>
              <a:t>135</a:t>
            </a:r>
            <a:r>
              <a:rPr sz="2400" spc="-555" dirty="0">
                <a:solidFill>
                  <a:srgbClr val="171717"/>
                </a:solidFill>
                <a:latin typeface="Verdana"/>
                <a:cs typeface="Verdana"/>
              </a:rPr>
              <a:t> </a:t>
            </a:r>
            <a:r>
              <a:rPr sz="2400" spc="-114" dirty="0">
                <a:solidFill>
                  <a:srgbClr val="171717"/>
                </a:solidFill>
                <a:latin typeface="Verdana"/>
                <a:cs typeface="Verdana"/>
              </a:rPr>
              <a:t>employees  </a:t>
            </a:r>
            <a:r>
              <a:rPr sz="2400" spc="-85" dirty="0">
                <a:solidFill>
                  <a:srgbClr val="171717"/>
                </a:solidFill>
                <a:latin typeface="Verdana"/>
                <a:cs typeface="Verdana"/>
              </a:rPr>
              <a:t>Education</a:t>
            </a:r>
            <a:r>
              <a:rPr sz="2400" spc="-225" dirty="0">
                <a:solidFill>
                  <a:srgbClr val="171717"/>
                </a:solidFill>
                <a:latin typeface="Verdana"/>
                <a:cs typeface="Verdana"/>
              </a:rPr>
              <a:t> </a:t>
            </a:r>
            <a:r>
              <a:rPr sz="2400" spc="-120" dirty="0">
                <a:solidFill>
                  <a:srgbClr val="171717"/>
                </a:solidFill>
                <a:latin typeface="Verdana"/>
                <a:cs typeface="Verdana"/>
              </a:rPr>
              <a:t>module</a:t>
            </a:r>
            <a:endParaRPr sz="2400">
              <a:latin typeface="Verdana"/>
              <a:cs typeface="Verdana"/>
            </a:endParaRPr>
          </a:p>
          <a:p>
            <a:pPr marL="12700" marR="560705">
              <a:lnSpc>
                <a:spcPct val="152200"/>
              </a:lnSpc>
              <a:spcBef>
                <a:spcPts val="655"/>
              </a:spcBef>
            </a:pPr>
            <a:r>
              <a:rPr sz="2400" spc="-95" dirty="0">
                <a:solidFill>
                  <a:srgbClr val="171717"/>
                </a:solidFill>
                <a:latin typeface="Verdana"/>
                <a:cs typeface="Verdana"/>
              </a:rPr>
              <a:t>Credit </a:t>
            </a:r>
            <a:r>
              <a:rPr sz="2400" spc="-100" dirty="0">
                <a:solidFill>
                  <a:srgbClr val="171717"/>
                </a:solidFill>
                <a:latin typeface="Verdana"/>
                <a:cs typeface="Verdana"/>
              </a:rPr>
              <a:t>manager  </a:t>
            </a:r>
            <a:r>
              <a:rPr sz="2400" spc="-130" dirty="0">
                <a:solidFill>
                  <a:srgbClr val="171717"/>
                </a:solidFill>
                <a:latin typeface="Verdana"/>
                <a:cs typeface="Verdana"/>
              </a:rPr>
              <a:t>Insurance</a:t>
            </a:r>
            <a:r>
              <a:rPr sz="2400" spc="-290" dirty="0">
                <a:solidFill>
                  <a:srgbClr val="171717"/>
                </a:solidFill>
                <a:latin typeface="Verdana"/>
                <a:cs typeface="Verdana"/>
              </a:rPr>
              <a:t> </a:t>
            </a:r>
            <a:r>
              <a:rPr sz="2400" spc="-95" dirty="0">
                <a:solidFill>
                  <a:srgbClr val="171717"/>
                </a:solidFill>
                <a:latin typeface="Verdana"/>
                <a:cs typeface="Verdana"/>
              </a:rPr>
              <a:t>comparator  </a:t>
            </a:r>
            <a:r>
              <a:rPr sz="2400" spc="-85" dirty="0">
                <a:solidFill>
                  <a:srgbClr val="171717"/>
                </a:solidFill>
                <a:latin typeface="Verdana"/>
                <a:cs typeface="Verdana"/>
              </a:rPr>
              <a:t>Risk </a:t>
            </a:r>
            <a:r>
              <a:rPr sz="2400" spc="-80" dirty="0">
                <a:solidFill>
                  <a:srgbClr val="171717"/>
                </a:solidFill>
                <a:latin typeface="Verdana"/>
                <a:cs typeface="Verdana"/>
              </a:rPr>
              <a:t>default</a:t>
            </a:r>
            <a:r>
              <a:rPr sz="2400" spc="-415" dirty="0">
                <a:solidFill>
                  <a:srgbClr val="171717"/>
                </a:solidFill>
                <a:latin typeface="Verdana"/>
                <a:cs typeface="Verdana"/>
              </a:rPr>
              <a:t> </a:t>
            </a:r>
            <a:r>
              <a:rPr sz="2400" spc="-95" dirty="0">
                <a:solidFill>
                  <a:srgbClr val="171717"/>
                </a:solidFill>
                <a:latin typeface="Verdana"/>
                <a:cs typeface="Verdana"/>
              </a:rPr>
              <a:t>evaluator</a:t>
            </a:r>
            <a:endParaRPr sz="2400">
              <a:latin typeface="Verdana"/>
              <a:cs typeface="Verdana"/>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4F4E4E"/>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TotalTime>
  <Words>2071</Words>
  <Application>Microsoft Office PowerPoint</Application>
  <PresentationFormat>Custom</PresentationFormat>
  <Paragraphs>254</Paragraphs>
  <Slides>31</Slides>
  <Notes>10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FINTECH: REVOLUTIONIZING FINANCIAL SERVICES VIA DESIGN AND TECHNOLOGY</vt:lpstr>
      <vt:lpstr>COURSE OBJECTIVES</vt:lpstr>
      <vt:lpstr>1) What is FinTech?</vt:lpstr>
      <vt:lpstr>What is FinTech?</vt:lpstr>
      <vt:lpstr>Slide 5</vt:lpstr>
      <vt:lpstr>2) A real case</vt:lpstr>
      <vt:lpstr>Case: Fintonic The Fintech that evolves and  adapts to our changing world</vt:lpstr>
      <vt:lpstr>ORIGIN AND CONCEPT</vt:lpstr>
      <vt:lpstr>FINTONIC TODAY</vt:lpstr>
      <vt:lpstr>CURRENT MARKET SEGMENT</vt:lpstr>
      <vt:lpstr>FINTONIC CURRENT MODEL</vt:lpstr>
      <vt:lpstr>Leveraging our expertise to  increase our offering</vt:lpstr>
      <vt:lpstr>MAIN CHALLENGES</vt:lpstr>
      <vt:lpstr>SOLUTION</vt:lpstr>
      <vt:lpstr>Slide 15</vt:lpstr>
      <vt:lpstr>FUTURE IMPROVEMENTS</vt:lpstr>
      <vt:lpstr>Slide 17</vt:lpstr>
      <vt:lpstr>KAHOOT </vt:lpstr>
      <vt:lpstr>3) The Fintech Market</vt:lpstr>
      <vt:lpstr>Where Fintechs are (EY study)</vt:lpstr>
      <vt:lpstr>Examples of FinTech</vt:lpstr>
      <vt:lpstr>Examples of FinTech</vt:lpstr>
      <vt:lpstr>Slide 23</vt:lpstr>
      <vt:lpstr>4) Why Fintech?</vt:lpstr>
      <vt:lpstr>Banks … adapt … or … die</vt:lpstr>
      <vt:lpstr>New paradigms</vt:lpstr>
      <vt:lpstr>- On Card Business … change is the new status-quo.</vt:lpstr>
      <vt:lpstr>Growth of FinTech</vt:lpstr>
      <vt:lpstr>Growth of FinTech</vt:lpstr>
      <vt:lpstr>2.1) CREATE / RESPOND / FEEDBACK game - Bank 3.0</vt:lpstr>
      <vt:lpstr>FINTECH: REVOLUTIONIZING FINANCIAL SERVICES VIA DESIGN AND TECHNOLOGY</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FINTECH: REVOLUTIONIZING FINANCIAL SERVICES VIA DESIGN AND TECHNOLOGY</dc:title>
  <cp:lastModifiedBy>Manoel Gadi</cp:lastModifiedBy>
  <cp:revision>4</cp:revision>
  <dcterms:created xsi:type="dcterms:W3CDTF">2021-09-03T18:26:58Z</dcterms:created>
  <dcterms:modified xsi:type="dcterms:W3CDTF">2022-09-03T14:05:53Z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stSaved">
    <vt:filetime>2021-09-03T00:00:00Z</vt:filetime>
  </property>
</Properties>
</file>